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449" r:id="rId5"/>
    <p:sldId id="450" r:id="rId6"/>
    <p:sldId id="451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22" r:id="rId16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ED00"/>
    <a:srgbClr val="011893"/>
    <a:srgbClr val="FF85FF"/>
    <a:srgbClr val="FFD579"/>
    <a:srgbClr val="941651"/>
    <a:srgbClr val="797979"/>
    <a:srgbClr val="DCDCE0"/>
    <a:srgbClr val="75E8E6"/>
    <a:srgbClr val="CFCFD5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52" autoAdjust="0"/>
    <p:restoredTop sz="96405" autoAdjust="0"/>
  </p:normalViewPr>
  <p:slideViewPr>
    <p:cSldViewPr showGuides="1">
      <p:cViewPr varScale="1">
        <p:scale>
          <a:sx n="131" d="100"/>
          <a:sy n="131" d="100"/>
        </p:scale>
        <p:origin x="24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57"/>
    </p:cViewPr>
  </p:sorterViewPr>
  <p:notesViewPr>
    <p:cSldViewPr showGuides="1">
      <p:cViewPr varScale="1">
        <p:scale>
          <a:sx n="65" d="100"/>
          <a:sy n="65" d="100"/>
        </p:scale>
        <p:origin x="2621" y="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355745-A264-4400-A8D3-B7B13596D9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000" dirty="0"/>
              <a:t>Discover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53229-AFF8-43D8-8555-39F8D4DE9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D4046-5866-459D-BEB5-A0B0377E3E3F}" type="datetime1">
              <a:rPr lang="en-US" sz="1000" smtClean="0"/>
              <a:t>9/22/22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810E-B09E-4D2E-B752-2E69698D7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824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2DB7E-9A28-4025-A128-4DF1E719C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5ABBE-7BE6-4E78-A3CA-A9F0C7AFCB23}" type="slidenum">
              <a:rPr lang="en-US" sz="1000" smtClean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1021419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86CA08A8-CD0A-4CED-A7DF-8FE5DAE0B145}" type="datetime1">
              <a:rPr lang="en-US" smtClean="0"/>
              <a:t>9/22/22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4520" y="365773"/>
            <a:ext cx="3108960" cy="17487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331720"/>
            <a:ext cx="5486400" cy="64465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8ADB214-F42C-4297-A187-8792AE2D2F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421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90000"/>
      </a:lnSpc>
      <a:spcBef>
        <a:spcPts val="600"/>
      </a:spcBef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857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60375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286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01688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B1730B-F0FD-4857-ADC5-05FFCBB96A2D}" type="datetime1">
              <a:rPr lang="en-US" smtClean="0"/>
              <a:t>9/22/22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DF7B2BC4-5C91-40CB-8CB5-AF093FEB7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B0989266-BC35-43C1-8465-0D2F9AF02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56054-87F8-4EB2-B378-F48E87A60A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73FA9E-13CA-4D34-8989-6ECB15E9C63C}" type="datetime1">
              <a:rPr lang="en-US" smtClean="0"/>
              <a:t>9/22/22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FC0BF-CAE0-4B51-8F1E-9B5363F39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iginal Pic" hidden="1">
            <a:extLst>
              <a:ext uri="{FF2B5EF4-FFF2-40B4-BE49-F238E27FC236}">
                <a16:creationId xmlns:a16="http://schemas.microsoft.com/office/drawing/2014/main" id="{6CCDEB53-AD79-49BA-A077-9D66AD93A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ircle 1">
            <a:extLst>
              <a:ext uri="{FF2B5EF4-FFF2-40B4-BE49-F238E27FC236}">
                <a16:creationId xmlns:a16="http://schemas.microsoft.com/office/drawing/2014/main" id="{53C481EB-84E1-4D5D-87F9-1AB7BB9E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6F50334D-7C16-4893-A7DD-3746BA152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2B370DA1-B697-485E-B1D2-4D5D368BD9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FE719E70-B8E8-4260-A82F-9F21688C4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6742F21-6CCC-43B6-9409-0D0EBFB67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pic>
        <p:nvPicPr>
          <p:cNvPr id="8" name="Discover Logo" descr="A picture containing logo&#10;&#10;Description automatically generated">
            <a:extLst>
              <a:ext uri="{FF2B5EF4-FFF2-40B4-BE49-F238E27FC236}">
                <a16:creationId xmlns:a16="http://schemas.microsoft.com/office/drawing/2014/main" id="{3CACCECD-24A8-4B3C-A62D-2A6AE3C8DC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69920" y="2941320"/>
            <a:ext cx="5852160" cy="975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09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257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bk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ircle 2">
            <a:extLst>
              <a:ext uri="{FF2B5EF4-FFF2-40B4-BE49-F238E27FC236}">
                <a16:creationId xmlns:a16="http://schemas.microsoft.com/office/drawing/2014/main" id="{42EB56E5-07A9-4583-B8A1-1388302DA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7" name="Circle 3">
            <a:extLst>
              <a:ext uri="{FF2B5EF4-FFF2-40B4-BE49-F238E27FC236}">
                <a16:creationId xmlns:a16="http://schemas.microsoft.com/office/drawing/2014/main" id="{2F5AA2EC-43FB-4E2B-BEE3-0A2B099AF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8" name="Circle 4">
            <a:extLst>
              <a:ext uri="{FF2B5EF4-FFF2-40B4-BE49-F238E27FC236}">
                <a16:creationId xmlns:a16="http://schemas.microsoft.com/office/drawing/2014/main" id="{CC786D2F-7518-43F0-A5D3-E1681EA34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9" name="Circle 5">
            <a:extLst>
              <a:ext uri="{FF2B5EF4-FFF2-40B4-BE49-F238E27FC236}">
                <a16:creationId xmlns:a16="http://schemas.microsoft.com/office/drawing/2014/main" id="{CDAA2BE9-1770-4899-974D-CEF6F2513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E5690D-501D-4139-AB31-D6FA14F9FC49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A80601D5-86F0-4DD5-907A-027C24FEA3D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ange Fill">
              <a:extLst>
                <a:ext uri="{FF2B5EF4-FFF2-40B4-BE49-F238E27FC236}">
                  <a16:creationId xmlns:a16="http://schemas.microsoft.com/office/drawing/2014/main" id="{A2802A00-8783-4D5C-AE6D-90572BCA2CB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3" name="Circle 1">
              <a:extLst>
                <a:ext uri="{FF2B5EF4-FFF2-40B4-BE49-F238E27FC236}">
                  <a16:creationId xmlns:a16="http://schemas.microsoft.com/office/drawing/2014/main" id="{EB3A1D82-A12B-4FCA-ADF1-95851DE655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4" name="Circle 4">
              <a:extLst>
                <a:ext uri="{FF2B5EF4-FFF2-40B4-BE49-F238E27FC236}">
                  <a16:creationId xmlns:a16="http://schemas.microsoft.com/office/drawing/2014/main" id="{F03E68C1-571B-4E29-8C55-7A51F5C97C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5" name="Circle 5">
              <a:extLst>
                <a:ext uri="{FF2B5EF4-FFF2-40B4-BE49-F238E27FC236}">
                  <a16:creationId xmlns:a16="http://schemas.microsoft.com/office/drawing/2014/main" id="{0DB5086E-FCB2-4515-945E-9A99E770D9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6" name="Picture 1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B92865FA-F5DD-4487-A0C8-85C9775DA5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68E362-171E-4A61-AADE-BA3EE91C1C0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F3331-BF7B-4B79-81FC-9EDA549F42E0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108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5284E45D-D953-49CA-BD12-FBA407E74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3AD2EBC6-66D5-48D6-88F5-5753A1B24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2" name="Circle 3">
            <a:extLst>
              <a:ext uri="{FF2B5EF4-FFF2-40B4-BE49-F238E27FC236}">
                <a16:creationId xmlns:a16="http://schemas.microsoft.com/office/drawing/2014/main" id="{C4702A37-AE61-4516-8697-964512427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05BEEFCE-2527-4BF0-BF4D-9571D933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8ABEB82D-FAC8-4E93-A810-F06E093D4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4360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FEE0-AFBA-479B-8F09-B77E2DF359F1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DAB0C-3981-4807-A2C8-5978941437E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C8265-7C4C-4164-BE09-BEDD6EACFE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BCE4B-CFEB-4D59-8FFA-38451CEC993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0D502-889B-467A-8181-E86CF1525D1F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86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881DC4-4669-46C4-937B-091CFD39DC6C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301BF-2C2B-49CB-B420-F3AAEE744A4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024BA-0B33-4C8D-B1D6-A256A899EB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16A4FE-BFED-4BF0-A362-CD89F5B1610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052B7-1AFF-49EB-9C72-FAF759BE1AB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920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F20136-60F9-4E95-B8B7-A6B391BEE859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ADB97-822B-47E5-9E99-8AEA04FF8517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402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1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3CA529-9053-48C2-B0C6-31AE875CBC9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169920" y="228600"/>
            <a:ext cx="5852160" cy="58521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508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19EF-5E18-47CB-B301-FAEF1E90B64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F8BE4-98D4-403C-8D8A-F56FAE4253E2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384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Vide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593726"/>
            <a:ext cx="11521758" cy="2845116"/>
          </a:xfrm>
        </p:spPr>
        <p:txBody>
          <a:bodyPr anchor="b"/>
          <a:lstStyle>
            <a:lvl1pPr algn="ctr">
              <a:defRPr sz="4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566159"/>
            <a:ext cx="11521758" cy="29711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058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Orange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396C9D-CCBE-453D-B6D0-2F4EFCC8DFA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0E7F3-427B-46B2-B58C-2521FA9D8FAA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2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8F5C6C9-8BA7-45E3-B552-1AC12769B4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9528C5-3F89-4A06-91BA-E42F3EAA02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647E4-9598-4ED6-96DD-ECABB9D1837B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E44A9-F567-41FE-93C5-BA8905A43431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85AD2C-C956-44C5-8ABD-B260176068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D68C2C-70A6-4D53-BC2C-FCC0C1D874D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24B07-0F2B-4DF6-81ED-13FD4AA43A9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62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15A5E1D-F3B6-4D30-BCCB-3E9E40A1F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B56FB-4877-4A0F-A971-6E8E44061D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84003-563E-44F2-AAB3-581DB31C6B45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2C04B-8D91-43C5-8566-E1F200A0404D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588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0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4" name="Circle 2">
            <a:extLst>
              <a:ext uri="{FF2B5EF4-FFF2-40B4-BE49-F238E27FC236}">
                <a16:creationId xmlns:a16="http://schemas.microsoft.com/office/drawing/2014/main" id="{9838DCE9-80DC-4253-869A-EE47503E1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5" name="Circle 3">
            <a:extLst>
              <a:ext uri="{FF2B5EF4-FFF2-40B4-BE49-F238E27FC236}">
                <a16:creationId xmlns:a16="http://schemas.microsoft.com/office/drawing/2014/main" id="{D79772C3-CF48-499B-B833-355FD3B77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6" name="Circle 4">
            <a:extLst>
              <a:ext uri="{FF2B5EF4-FFF2-40B4-BE49-F238E27FC236}">
                <a16:creationId xmlns:a16="http://schemas.microsoft.com/office/drawing/2014/main" id="{D9A2211F-915C-44FB-9F20-85C650D9F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8" name="Circle 5">
            <a:extLst>
              <a:ext uri="{FF2B5EF4-FFF2-40B4-BE49-F238E27FC236}">
                <a16:creationId xmlns:a16="http://schemas.microsoft.com/office/drawing/2014/main" id="{3938E8CD-848A-471E-82EB-19F9219A4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260957-2E07-4E04-B5A7-D61D49199047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0" name="TopBar Shdw">
              <a:extLst>
                <a:ext uri="{FF2B5EF4-FFF2-40B4-BE49-F238E27FC236}">
                  <a16:creationId xmlns:a16="http://schemas.microsoft.com/office/drawing/2014/main" id="{51FBBD6C-D915-44F2-8AB9-A60DB745B778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ange Fill">
              <a:extLst>
                <a:ext uri="{FF2B5EF4-FFF2-40B4-BE49-F238E27FC236}">
                  <a16:creationId xmlns:a16="http://schemas.microsoft.com/office/drawing/2014/main" id="{C081873E-97AA-4D38-8252-F772D543F59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2" name="Circle 1">
              <a:extLst>
                <a:ext uri="{FF2B5EF4-FFF2-40B4-BE49-F238E27FC236}">
                  <a16:creationId xmlns:a16="http://schemas.microsoft.com/office/drawing/2014/main" id="{8CC02D0B-5B4D-4F8B-9F73-3FD6DA4D7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3" name="Circle 4">
              <a:extLst>
                <a:ext uri="{FF2B5EF4-FFF2-40B4-BE49-F238E27FC236}">
                  <a16:creationId xmlns:a16="http://schemas.microsoft.com/office/drawing/2014/main" id="{14AB27CF-3E3D-4671-9C69-7F649E3C9CC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4" name="Circle 5">
              <a:extLst>
                <a:ext uri="{FF2B5EF4-FFF2-40B4-BE49-F238E27FC236}">
                  <a16:creationId xmlns:a16="http://schemas.microsoft.com/office/drawing/2014/main" id="{FB79D89B-7FAC-4756-BFE6-B0B5E1165D7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5" name="Picture 1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A761ADB-1209-43E6-81C1-57C2A8FA52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44D526-1C68-43E0-91F6-1CBA80DF2632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7E81D-4EE8-408B-BED2-616B96FDFFD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160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750919-D9E6-4F04-BD5A-1538B553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D4417-1ECC-42B5-9CCB-C58DD2295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AC2BB9-72D5-4D98-8798-45A482F48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44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85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110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2534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Circle 2">
            <a:extLst>
              <a:ext uri="{FF2B5EF4-FFF2-40B4-BE49-F238E27FC236}">
                <a16:creationId xmlns:a16="http://schemas.microsoft.com/office/drawing/2014/main" id="{052CBD35-9949-4E8B-8891-F0D178F9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A5991A19-83E8-4CA1-8A13-931EE3ABC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10" name="Circle 4">
            <a:extLst>
              <a:ext uri="{FF2B5EF4-FFF2-40B4-BE49-F238E27FC236}">
                <a16:creationId xmlns:a16="http://schemas.microsoft.com/office/drawing/2014/main" id="{03A950AF-6CBE-4C14-A6C0-7EB25D63AE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11" name="Circle 5">
            <a:extLst>
              <a:ext uri="{FF2B5EF4-FFF2-40B4-BE49-F238E27FC236}">
                <a16:creationId xmlns:a16="http://schemas.microsoft.com/office/drawing/2014/main" id="{6DAD1E7C-B599-4702-B587-B22334271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7E6436-F649-4D36-BBC1-E4268F5AEFF3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2" name="TopBar Shdw">
              <a:extLst>
                <a:ext uri="{FF2B5EF4-FFF2-40B4-BE49-F238E27FC236}">
                  <a16:creationId xmlns:a16="http://schemas.microsoft.com/office/drawing/2014/main" id="{7A99BF02-1D23-42F0-8C4C-0B08C756F65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range Fill">
              <a:extLst>
                <a:ext uri="{FF2B5EF4-FFF2-40B4-BE49-F238E27FC236}">
                  <a16:creationId xmlns:a16="http://schemas.microsoft.com/office/drawing/2014/main" id="{A7198D69-D5C9-4B98-9D7C-FD39354E2E5B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4" name="Circle 1">
              <a:extLst>
                <a:ext uri="{FF2B5EF4-FFF2-40B4-BE49-F238E27FC236}">
                  <a16:creationId xmlns:a16="http://schemas.microsoft.com/office/drawing/2014/main" id="{38C80FF9-0732-4D65-8AA5-6E7FEF2067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5" name="Circle 4">
              <a:extLst>
                <a:ext uri="{FF2B5EF4-FFF2-40B4-BE49-F238E27FC236}">
                  <a16:creationId xmlns:a16="http://schemas.microsoft.com/office/drawing/2014/main" id="{DE4D07B0-0661-4D55-9AB5-E7DBF3E84B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6" name="Circle 5">
              <a:extLst>
                <a:ext uri="{FF2B5EF4-FFF2-40B4-BE49-F238E27FC236}">
                  <a16:creationId xmlns:a16="http://schemas.microsoft.com/office/drawing/2014/main" id="{9B63577D-73EC-4105-A333-671F8BF860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7" name="Picture 1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3761E26-B013-409B-B0A7-CDA35A5454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66D177-FEBA-40FB-9E0F-A77722670B30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FEDA5-D5C7-49EB-8BEA-E1B46B8D00C1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910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2534">
          <p15:clr>
            <a:srgbClr val="FBAE40"/>
          </p15:clr>
        </p15:guide>
        <p15:guide id="5" orient="horz" pos="95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62B53-8713-4B28-98BA-D9854E7E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829-2DFF-43FF-B59E-0E098CF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1508760"/>
            <a:ext cx="1152144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C12EAA-28F6-4585-A45D-5AA1B1B67D3C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29917347-BE2D-4EF2-BE9B-4FF4D917E0A9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range Fill">
              <a:extLst>
                <a:ext uri="{FF2B5EF4-FFF2-40B4-BE49-F238E27FC236}">
                  <a16:creationId xmlns:a16="http://schemas.microsoft.com/office/drawing/2014/main" id="{843C5DE3-6CFD-4B34-93F6-3F68B2547E8C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9" name="Circle 1">
              <a:extLst>
                <a:ext uri="{FF2B5EF4-FFF2-40B4-BE49-F238E27FC236}">
                  <a16:creationId xmlns:a16="http://schemas.microsoft.com/office/drawing/2014/main" id="{F37F5A11-E1C8-416C-A37E-1D7B61987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2" name="Circle 4">
              <a:extLst>
                <a:ext uri="{FF2B5EF4-FFF2-40B4-BE49-F238E27FC236}">
                  <a16:creationId xmlns:a16="http://schemas.microsoft.com/office/drawing/2014/main" id="{99CABA19-C370-4A11-8719-964C611F77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3" name="Circle 5">
              <a:extLst>
                <a:ext uri="{FF2B5EF4-FFF2-40B4-BE49-F238E27FC236}">
                  <a16:creationId xmlns:a16="http://schemas.microsoft.com/office/drawing/2014/main" id="{56B724B5-A9E3-47ED-9CA1-FB9ADB612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D0A96DC-5088-4D19-A4F6-9B97881D4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80038D-1735-4900-B6DD-FD74A5EC0ADB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564F0-BC64-40E9-BFD8-67B6EC11E3D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8"/>
    </p:custDataLst>
    <p:extLst>
      <p:ext uri="{BB962C8B-B14F-4D97-AF65-F5344CB8AC3E}">
        <p14:creationId xmlns:p14="http://schemas.microsoft.com/office/powerpoint/2010/main" val="23122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705" r:id="rId3"/>
    <p:sldLayoutId id="2147483706" r:id="rId4"/>
    <p:sldLayoutId id="2147483650" r:id="rId5"/>
    <p:sldLayoutId id="2147483709" r:id="rId6"/>
    <p:sldLayoutId id="2147483652" r:id="rId7"/>
    <p:sldLayoutId id="2147483654" r:id="rId8"/>
    <p:sldLayoutId id="2147483707" r:id="rId9"/>
    <p:sldLayoutId id="2147483655" r:id="rId10"/>
    <p:sldLayoutId id="2147483708" r:id="rId11"/>
    <p:sldLayoutId id="2147483701" r:id="rId12"/>
    <p:sldLayoutId id="2147483702" r:id="rId13"/>
    <p:sldLayoutId id="2147483703" r:id="rId14"/>
    <p:sldLayoutId id="2147483710" r:id="rId15"/>
    <p:sldLayoutId id="2147483696" r:id="rId16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ts val="12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20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3018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1413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4118" userDrawn="1">
          <p15:clr>
            <a:srgbClr val="F26B43"/>
          </p15:clr>
        </p15:guide>
        <p15:guide id="4" orient="horz" pos="3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EFEB6632-4B56-4FC5-9829-CD9E3E49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429000"/>
            <a:ext cx="10470198" cy="822960"/>
          </a:xfrm>
        </p:spPr>
        <p:txBody>
          <a:bodyPr/>
          <a:lstStyle/>
          <a:p>
            <a:r>
              <a:rPr lang="en-US" dirty="0"/>
              <a:t>Based on the </a:t>
            </a:r>
            <a:r>
              <a:rPr lang="en-US" dirty="0" err="1"/>
              <a:t>CleanCoders</a:t>
            </a:r>
            <a:r>
              <a:rPr lang="en-US" dirty="0"/>
              <a:t> videos by Uncle Bob Martin</a:t>
            </a:r>
          </a:p>
          <a:p>
            <a:r>
              <a:rPr lang="en-US" dirty="0"/>
              <a:t>Rupert Waldron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FCBC1DB-D101-4FCD-A707-97153C81B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828800"/>
            <a:ext cx="10470198" cy="1600200"/>
          </a:xfrm>
        </p:spPr>
        <p:txBody>
          <a:bodyPr/>
          <a:lstStyle/>
          <a:p>
            <a:r>
              <a:rPr lang="en-US" dirty="0"/>
              <a:t>5 – Clean Code – Form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9915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B2FB-9E1B-AF63-3132-F2DB24E0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– public variables and no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5C2-2FE2-D5AC-AB4F-0129D404B7C7}"/>
              </a:ext>
            </a:extLst>
          </p:cNvPr>
          <p:cNvSpPr txBox="1"/>
          <p:nvPr/>
        </p:nvSpPr>
        <p:spPr>
          <a:xfrm>
            <a:off x="1468877" y="16731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925CE-ECBD-0355-0EF4-4043654A2FE1}"/>
              </a:ext>
            </a:extLst>
          </p:cNvPr>
          <p:cNvSpPr txBox="1"/>
          <p:nvPr/>
        </p:nvSpPr>
        <p:spPr>
          <a:xfrm>
            <a:off x="3143672" y="1488491"/>
            <a:ext cx="4536504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>
              <a:spcAft>
                <a:spcPts val="500"/>
              </a:spcAft>
              <a:buSzPts val="1000"/>
              <a:tabLst>
                <a:tab pos="457200" algn="l"/>
              </a:tabLst>
            </a:pPr>
            <a:r>
              <a:rPr lang="en-GB" sz="140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You can’t tell a data structure to do anything – you can just ask it questions. </a:t>
            </a:r>
            <a:r>
              <a:rPr lang="en-GB" sz="1400" dirty="0">
                <a:solidFill>
                  <a:srgbClr val="212529"/>
                </a:solidFill>
                <a:effectLst/>
                <a:highlight>
                  <a:srgbClr val="00FF00"/>
                </a:highlight>
                <a:latin typeface="Open Sans" panose="020B0606030504020204" pitchFamily="34" charset="0"/>
                <a:ea typeface="Times New Roman" panose="02020603050405020304" pitchFamily="18" charset="0"/>
              </a:rPr>
              <a:t>The opposite of “Tell Don’t Ask”.</a:t>
            </a:r>
            <a:r>
              <a:rPr lang="en-GB" sz="140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  </a:t>
            </a:r>
            <a:r>
              <a:rPr lang="en-GB" sz="1400" dirty="0">
                <a:solidFill>
                  <a:srgbClr val="FF0000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Then you would have to dispatch to the correct method yourself – normally through the use of a switch statement.</a:t>
            </a:r>
            <a:endParaRPr lang="en-GB" sz="14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A2D94-915F-5C39-1F5A-C167590B3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6" y="1484784"/>
            <a:ext cx="2261382" cy="2925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939BDE-4D46-2BDF-4108-05C6F40AC4F2}"/>
              </a:ext>
            </a:extLst>
          </p:cNvPr>
          <p:cNvSpPr txBox="1"/>
          <p:nvPr/>
        </p:nvSpPr>
        <p:spPr>
          <a:xfrm>
            <a:off x="8083485" y="1488491"/>
            <a:ext cx="3744416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lvl="0">
              <a:spcAft>
                <a:spcPts val="500"/>
              </a:spcAft>
              <a:buSzPts val="1000"/>
              <a:tabLst>
                <a:tab pos="457200" algn="l"/>
              </a:tabLst>
            </a:pPr>
            <a:r>
              <a:rPr lang="en-GB" sz="1400" dirty="0">
                <a:solidFill>
                  <a:srgbClr val="FF85FF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You can ask a class to do something and it will polymorphically dispatch to the correct method.</a:t>
            </a:r>
            <a:endParaRPr lang="en-GB" sz="1400" dirty="0">
              <a:solidFill>
                <a:srgbClr val="FF85FF"/>
              </a:solidFill>
              <a:effectLst/>
              <a:highlight>
                <a:srgbClr val="00FF00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1EB3E1-2CD6-3EFC-D5D4-F7D8DD25B347}"/>
              </a:ext>
            </a:extLst>
          </p:cNvPr>
          <p:cNvSpPr txBox="1"/>
          <p:nvPr/>
        </p:nvSpPr>
        <p:spPr>
          <a:xfrm>
            <a:off x="3210745" y="2925146"/>
            <a:ext cx="4469431" cy="11757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tx2"/>
                </a:solidFill>
              </a:rPr>
              <a:t>Data Structure -&gt; Switch statements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tx2"/>
                </a:solidFill>
              </a:rPr>
              <a:t>Switch statements expose us to changes in types.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tx2"/>
                </a:solidFill>
              </a:rPr>
              <a:t>When a new method is added you just add a new switch, nothing else need change.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0C6D72-592A-F3A0-4443-B40B0A6A40C3}"/>
              </a:ext>
            </a:extLst>
          </p:cNvPr>
          <p:cNvSpPr txBox="1"/>
          <p:nvPr/>
        </p:nvSpPr>
        <p:spPr>
          <a:xfrm>
            <a:off x="7896200" y="2947566"/>
            <a:ext cx="3744416" cy="10218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accent5"/>
                </a:solidFill>
              </a:rPr>
              <a:t>Classes -&gt; Polymorphism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accent5"/>
                </a:solidFill>
              </a:rPr>
              <a:t>Classes protect us from changes to types, but expose to adding methods to the base class. All the derivatives will be affected.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9846D5-DBFC-3CB9-E59A-E60454E0E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4894605"/>
            <a:ext cx="3079998" cy="19388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05F22C-79B8-B1C2-C822-BC37F1D83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558" y="4200196"/>
            <a:ext cx="3310260" cy="21214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9D01FF-0DB1-850A-688D-A5C896109AEE}"/>
              </a:ext>
            </a:extLst>
          </p:cNvPr>
          <p:cNvSpPr txBox="1"/>
          <p:nvPr/>
        </p:nvSpPr>
        <p:spPr>
          <a:xfrm>
            <a:off x="824452" y="5020848"/>
            <a:ext cx="1807603" cy="4801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rgbClr val="011893"/>
                </a:solidFill>
              </a:rPr>
              <a:t>Go to the shape code…</a:t>
            </a:r>
          </a:p>
        </p:txBody>
      </p:sp>
    </p:spTree>
    <p:extLst>
      <p:ext uri="{BB962C8B-B14F-4D97-AF65-F5344CB8AC3E}">
        <p14:creationId xmlns:p14="http://schemas.microsoft.com/office/powerpoint/2010/main" val="36353274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B2FB-9E1B-AF63-3132-F2DB24E0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5C2-2FE2-D5AC-AB4F-0129D404B7C7}"/>
              </a:ext>
            </a:extLst>
          </p:cNvPr>
          <p:cNvSpPr txBox="1"/>
          <p:nvPr/>
        </p:nvSpPr>
        <p:spPr>
          <a:xfrm>
            <a:off x="1468877" y="16731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27FC09-BE5D-9C9B-3FCF-0D97FC74F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1114953"/>
            <a:ext cx="2340301" cy="1855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31D9D0-B372-644B-DB80-0F2BAD962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58" y="2042489"/>
            <a:ext cx="3653904" cy="23647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5C47F6-6A46-B64B-4C0E-F51A9CE666D4}"/>
              </a:ext>
            </a:extLst>
          </p:cNvPr>
          <p:cNvSpPr txBox="1"/>
          <p:nvPr/>
        </p:nvSpPr>
        <p:spPr>
          <a:xfrm>
            <a:off x="407368" y="1356147"/>
            <a:ext cx="5040560" cy="634020"/>
          </a:xfrm>
          <a:prstGeom prst="rect">
            <a:avLst/>
          </a:prstGeom>
          <a:solidFill>
            <a:srgbClr val="FF85FF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1400" dirty="0">
                <a:solidFill>
                  <a:schemeClr val="accent6">
                    <a:lumMod val="75000"/>
                  </a:schemeClr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The arrows should cross the boundary in one direction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1400" dirty="0">
                <a:solidFill>
                  <a:schemeClr val="accent6">
                    <a:lumMod val="75000"/>
                  </a:schemeClr>
                </a:solidFill>
                <a:highlight>
                  <a:srgbClr val="00FFFF"/>
                </a:highlight>
                <a:latin typeface="Open Sans" panose="020B0606030504020204" pitchFamily="34" charset="0"/>
              </a:rPr>
              <a:t>The arrows should go from concretions to abstractions</a:t>
            </a:r>
            <a:endParaRPr lang="en-US" sz="1400" dirty="0">
              <a:solidFill>
                <a:schemeClr val="accent6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51BD5A51-448C-5353-F7A4-7F8D1A95F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6506" y="34983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64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249108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9C4BC-C24F-D0B9-F9E2-2B00011B4000}"/>
              </a:ext>
            </a:extLst>
          </p:cNvPr>
          <p:cNvSpPr txBox="1"/>
          <p:nvPr/>
        </p:nvSpPr>
        <p:spPr>
          <a:xfrm>
            <a:off x="323626" y="1484784"/>
            <a:ext cx="9876830" cy="92333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When organisations get to a certain size a document will appear…. </a:t>
            </a: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</a:rPr>
              <a:t>The Coding Standard</a:t>
            </a:r>
            <a:r>
              <a:rPr lang="en-US" dirty="0">
                <a:solidFill>
                  <a:srgbClr val="C00000"/>
                </a:solidFill>
              </a:rPr>
              <a:t>. Everyone should follow this, but it shouldn’t be in a separate document, it should be implicit in the code.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B0A3B-3B0A-89AA-6C11-98A223003E1D}"/>
              </a:ext>
            </a:extLst>
          </p:cNvPr>
          <p:cNvSpPr txBox="1"/>
          <p:nvPr/>
        </p:nvSpPr>
        <p:spPr>
          <a:xfrm>
            <a:off x="2855640" y="2636912"/>
            <a:ext cx="8292654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When comments are required in the code, they tend to be ignored.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Comments should be rare and should be communicate important information.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26C3E6-C4AA-E4D5-9443-21E08251E435}"/>
              </a:ext>
            </a:extLst>
          </p:cNvPr>
          <p:cNvSpPr txBox="1"/>
          <p:nvPr/>
        </p:nvSpPr>
        <p:spPr>
          <a:xfrm>
            <a:off x="623392" y="3574758"/>
            <a:ext cx="6768752" cy="646331"/>
          </a:xfrm>
          <a:prstGeom prst="rect">
            <a:avLst/>
          </a:prstGeom>
          <a:solidFill>
            <a:srgbClr val="797979"/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The best documentation – clean structure and good formatting. The only reliable documentation of a program is the code.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61F4C-1539-A89F-5BE2-16DB5847C6D4}"/>
              </a:ext>
            </a:extLst>
          </p:cNvPr>
          <p:cNvSpPr txBox="1"/>
          <p:nvPr/>
        </p:nvSpPr>
        <p:spPr>
          <a:xfrm>
            <a:off x="1631504" y="4797152"/>
            <a:ext cx="6768752" cy="923330"/>
          </a:xfrm>
          <a:prstGeom prst="rect">
            <a:avLst/>
          </a:prstGeom>
          <a:solidFill>
            <a:srgbClr val="011893"/>
          </a:solidFill>
        </p:spPr>
        <p:txBody>
          <a:bodyPr wrap="square" rtlCol="0">
            <a:spAutoFit/>
          </a:bodyPr>
          <a:lstStyle/>
          <a:p>
            <a:pPr lvl="0">
              <a:spcAft>
                <a:spcPts val="5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Purpose of a comment is to explain the code that cannot be explained by the code itself – </a:t>
            </a:r>
            <a:r>
              <a:rPr lang="en-GB" sz="18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highlight>
                  <a:srgbClr val="FF85FF"/>
                </a:highlight>
                <a:latin typeface="Open Sans" panose="020B0606030504020204" pitchFamily="34" charset="0"/>
                <a:ea typeface="Times New Roman" panose="02020603050405020304" pitchFamily="18" charset="0"/>
              </a:rPr>
              <a:t>every comment is a failure to express yourself in code.</a:t>
            </a:r>
            <a:endParaRPr lang="en-GB" sz="1800" dirty="0">
              <a:solidFill>
                <a:schemeClr val="accent4">
                  <a:lumMod val="40000"/>
                  <a:lumOff val="60000"/>
                </a:schemeClr>
              </a:solidFill>
              <a:effectLst/>
              <a:highlight>
                <a:srgbClr val="FF85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6754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5F0FA8-26E8-93BA-744D-4329EDA2F38B}"/>
              </a:ext>
            </a:extLst>
          </p:cNvPr>
          <p:cNvSpPr/>
          <p:nvPr/>
        </p:nvSpPr>
        <p:spPr>
          <a:xfrm>
            <a:off x="767408" y="3645024"/>
            <a:ext cx="10873208" cy="280831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26C3E6-C4AA-E4D5-9443-21E08251E435}"/>
              </a:ext>
            </a:extLst>
          </p:cNvPr>
          <p:cNvSpPr txBox="1"/>
          <p:nvPr/>
        </p:nvSpPr>
        <p:spPr>
          <a:xfrm>
            <a:off x="3791744" y="1453088"/>
            <a:ext cx="6768752" cy="369332"/>
          </a:xfrm>
          <a:prstGeom prst="rect">
            <a:avLst/>
          </a:prstGeom>
          <a:solidFill>
            <a:srgbClr val="941651"/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Over time the comments degrade into miss-information and lies.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61F4C-1539-A89F-5BE2-16DB5847C6D4}"/>
              </a:ext>
            </a:extLst>
          </p:cNvPr>
          <p:cNvSpPr txBox="1"/>
          <p:nvPr/>
        </p:nvSpPr>
        <p:spPr>
          <a:xfrm>
            <a:off x="623392" y="2007186"/>
            <a:ext cx="11161240" cy="923330"/>
          </a:xfrm>
          <a:prstGeom prst="rect">
            <a:avLst/>
          </a:prstGeom>
          <a:solidFill>
            <a:srgbClr val="011893"/>
          </a:solidFill>
        </p:spPr>
        <p:txBody>
          <a:bodyPr wrap="square" rtlCol="0">
            <a:spAutoFit/>
          </a:bodyPr>
          <a:lstStyle/>
          <a:p>
            <a:pPr lvl="0">
              <a:spcAft>
                <a:spcPts val="5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Comments rot, mainly because their scope is not local, how do you know there isn’t a comment somewhere else saying the opposite. This uncertainty means developers are reluctant to update them even after the code has changed… </a:t>
            </a:r>
            <a:r>
              <a:rPr lang="en-GB" sz="18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highlight>
                  <a:srgbClr val="FF85FF"/>
                </a:highlight>
                <a:latin typeface="Open Sans" panose="020B0606030504020204" pitchFamily="34" charset="0"/>
                <a:ea typeface="Times New Roman" panose="02020603050405020304" pitchFamily="18" charset="0"/>
              </a:rPr>
              <a:t>in short the comments rot.</a:t>
            </a:r>
            <a:endParaRPr lang="en-GB" sz="1800" dirty="0">
              <a:solidFill>
                <a:schemeClr val="accent4">
                  <a:lumMod val="40000"/>
                  <a:lumOff val="60000"/>
                </a:schemeClr>
              </a:solidFill>
              <a:effectLst/>
              <a:highlight>
                <a:srgbClr val="FF85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904D8-61C2-6E5C-DC8F-5F48BE3568D4}"/>
              </a:ext>
            </a:extLst>
          </p:cNvPr>
          <p:cNvSpPr txBox="1"/>
          <p:nvPr/>
        </p:nvSpPr>
        <p:spPr>
          <a:xfrm>
            <a:off x="1271464" y="4161566"/>
            <a:ext cx="20162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Legal comments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DD951F-2E1C-5495-6748-F80B289A770C}"/>
              </a:ext>
            </a:extLst>
          </p:cNvPr>
          <p:cNvSpPr txBox="1"/>
          <p:nvPr/>
        </p:nvSpPr>
        <p:spPr>
          <a:xfrm>
            <a:off x="4367808" y="4161566"/>
            <a:ext cx="5112568" cy="369332"/>
          </a:xfrm>
          <a:prstGeom prst="rect">
            <a:avLst/>
          </a:prstGeom>
          <a:solidFill>
            <a:srgbClr val="011893"/>
          </a:solidFill>
        </p:spPr>
        <p:txBody>
          <a:bodyPr wrap="square" rtlCol="0">
            <a:spAutoFit/>
          </a:bodyPr>
          <a:lstStyle/>
          <a:p>
            <a:pPr lvl="0">
              <a:spcAft>
                <a:spcPts val="5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rgbClr val="FF85FF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Comments that describe a regular expression</a:t>
            </a:r>
            <a:endParaRPr lang="en-GB" sz="1800" dirty="0">
              <a:solidFill>
                <a:srgbClr val="FF85FF"/>
              </a:solidFill>
              <a:effectLst/>
              <a:highlight>
                <a:srgbClr val="FF85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6C9912-66DC-8940-571B-3740135113C5}"/>
              </a:ext>
            </a:extLst>
          </p:cNvPr>
          <p:cNvSpPr txBox="1"/>
          <p:nvPr/>
        </p:nvSpPr>
        <p:spPr>
          <a:xfrm>
            <a:off x="1271464" y="4797152"/>
            <a:ext cx="252028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spcAft>
                <a:spcPts val="5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rgbClr val="FFFF00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Warning comments</a:t>
            </a:r>
            <a:endParaRPr lang="en-GB" sz="1800" dirty="0">
              <a:solidFill>
                <a:srgbClr val="FFFF00"/>
              </a:solidFill>
              <a:effectLst/>
              <a:highlight>
                <a:srgbClr val="FF85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52BDB-7DAE-417C-98F7-1726C59FF235}"/>
              </a:ext>
            </a:extLst>
          </p:cNvPr>
          <p:cNvSpPr txBox="1"/>
          <p:nvPr/>
        </p:nvSpPr>
        <p:spPr>
          <a:xfrm>
            <a:off x="4367808" y="5166484"/>
            <a:ext cx="705678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lvl="0">
              <a:spcAft>
                <a:spcPts val="5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rgbClr val="FF85FF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Public </a:t>
            </a:r>
            <a:r>
              <a:rPr lang="en-GB" sz="1800" dirty="0" err="1">
                <a:solidFill>
                  <a:srgbClr val="FF85FF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Api</a:t>
            </a:r>
            <a:r>
              <a:rPr lang="en-GB" sz="1800" dirty="0">
                <a:solidFill>
                  <a:srgbClr val="FF85FF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 docs – the best public </a:t>
            </a:r>
            <a:r>
              <a:rPr lang="en-GB" sz="1800" dirty="0" err="1">
                <a:solidFill>
                  <a:srgbClr val="FF85FF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Api</a:t>
            </a:r>
            <a:r>
              <a:rPr lang="en-GB" sz="1800" dirty="0">
                <a:solidFill>
                  <a:srgbClr val="FF85FF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 documents is the documentation you don’t have to write. </a:t>
            </a:r>
            <a:endParaRPr lang="en-GB" sz="1800" dirty="0">
              <a:solidFill>
                <a:srgbClr val="FF85FF"/>
              </a:solidFill>
              <a:effectLst/>
              <a:highlight>
                <a:srgbClr val="FF85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4C2D24-2EE5-166F-FABC-C2F4A92A28F5}"/>
              </a:ext>
            </a:extLst>
          </p:cNvPr>
          <p:cNvSpPr txBox="1"/>
          <p:nvPr/>
        </p:nvSpPr>
        <p:spPr>
          <a:xfrm>
            <a:off x="4943872" y="370095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Good Comments</a:t>
            </a:r>
          </a:p>
        </p:txBody>
      </p:sp>
    </p:spTree>
    <p:extLst>
      <p:ext uri="{BB962C8B-B14F-4D97-AF65-F5344CB8AC3E}">
        <p14:creationId xmlns:p14="http://schemas.microsoft.com/office/powerpoint/2010/main" val="29395979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Comments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26C3E6-C4AA-E4D5-9443-21E08251E435}"/>
              </a:ext>
            </a:extLst>
          </p:cNvPr>
          <p:cNvSpPr txBox="1"/>
          <p:nvPr/>
        </p:nvSpPr>
        <p:spPr>
          <a:xfrm>
            <a:off x="623392" y="1371600"/>
            <a:ext cx="20162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Legal comments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61F4C-1539-A89F-5BE2-16DB5847C6D4}"/>
              </a:ext>
            </a:extLst>
          </p:cNvPr>
          <p:cNvSpPr txBox="1"/>
          <p:nvPr/>
        </p:nvSpPr>
        <p:spPr>
          <a:xfrm>
            <a:off x="3719736" y="1371600"/>
            <a:ext cx="5112568" cy="369332"/>
          </a:xfrm>
          <a:prstGeom prst="rect">
            <a:avLst/>
          </a:prstGeom>
          <a:solidFill>
            <a:srgbClr val="011893"/>
          </a:solidFill>
        </p:spPr>
        <p:txBody>
          <a:bodyPr wrap="square" rtlCol="0">
            <a:spAutoFit/>
          </a:bodyPr>
          <a:lstStyle/>
          <a:p>
            <a:pPr lvl="0">
              <a:spcAft>
                <a:spcPts val="5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rgbClr val="FF85FF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Comments that describe a regular expression</a:t>
            </a:r>
            <a:endParaRPr lang="en-GB" sz="1800" dirty="0">
              <a:solidFill>
                <a:srgbClr val="FF85FF"/>
              </a:solidFill>
              <a:effectLst/>
              <a:highlight>
                <a:srgbClr val="FF85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67AA9-EFAA-DE3F-8F2E-613231025C0C}"/>
              </a:ext>
            </a:extLst>
          </p:cNvPr>
          <p:cNvSpPr txBox="1"/>
          <p:nvPr/>
        </p:nvSpPr>
        <p:spPr>
          <a:xfrm>
            <a:off x="623392" y="2007186"/>
            <a:ext cx="252028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spcAft>
                <a:spcPts val="5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rgbClr val="FFFF00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Warning comments</a:t>
            </a:r>
            <a:endParaRPr lang="en-GB" sz="1800" dirty="0">
              <a:solidFill>
                <a:srgbClr val="FFFF00"/>
              </a:solidFill>
              <a:effectLst/>
              <a:highlight>
                <a:srgbClr val="FF85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2AAC92-D9E8-DEE5-456B-9DD2E60BBD9C}"/>
              </a:ext>
            </a:extLst>
          </p:cNvPr>
          <p:cNvSpPr txBox="1"/>
          <p:nvPr/>
        </p:nvSpPr>
        <p:spPr>
          <a:xfrm>
            <a:off x="3719736" y="2376518"/>
            <a:ext cx="705678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lvl="0">
              <a:spcAft>
                <a:spcPts val="5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rgbClr val="FF85FF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Public </a:t>
            </a:r>
            <a:r>
              <a:rPr lang="en-GB" sz="1800" dirty="0" err="1">
                <a:solidFill>
                  <a:srgbClr val="FF85FF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Api</a:t>
            </a:r>
            <a:r>
              <a:rPr lang="en-GB" sz="1800" dirty="0">
                <a:solidFill>
                  <a:srgbClr val="FF85FF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 docs – the best public </a:t>
            </a:r>
            <a:r>
              <a:rPr lang="en-GB" sz="1800" dirty="0" err="1">
                <a:solidFill>
                  <a:srgbClr val="FF85FF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Api</a:t>
            </a:r>
            <a:r>
              <a:rPr lang="en-GB" sz="1800" dirty="0">
                <a:solidFill>
                  <a:srgbClr val="FF85FF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 documents is the documentation you don’t have to write. </a:t>
            </a:r>
            <a:endParaRPr lang="en-GB" sz="1800" dirty="0">
              <a:solidFill>
                <a:srgbClr val="FF85FF"/>
              </a:solidFill>
              <a:effectLst/>
              <a:highlight>
                <a:srgbClr val="FF85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78266-B01B-718E-F9D6-77AE67A26705}"/>
              </a:ext>
            </a:extLst>
          </p:cNvPr>
          <p:cNvSpPr txBox="1"/>
          <p:nvPr/>
        </p:nvSpPr>
        <p:spPr>
          <a:xfrm>
            <a:off x="1775520" y="3473769"/>
            <a:ext cx="6656429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lvl="0">
              <a:spcAft>
                <a:spcPts val="5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rgbClr val="FFFF00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Make sure your comment refer to the code it is next to</a:t>
            </a:r>
            <a:endParaRPr lang="en-GB" sz="1800" dirty="0">
              <a:solidFill>
                <a:srgbClr val="FFFF00"/>
              </a:solidFill>
              <a:effectLst/>
              <a:highlight>
                <a:srgbClr val="FF85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BF032-C716-DC9B-4583-E2AE04245444}"/>
              </a:ext>
            </a:extLst>
          </p:cNvPr>
          <p:cNvSpPr txBox="1"/>
          <p:nvPr/>
        </p:nvSpPr>
        <p:spPr>
          <a:xfrm>
            <a:off x="2197435" y="4617186"/>
            <a:ext cx="665642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0">
              <a:spcAft>
                <a:spcPts val="5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rgbClr val="7030A0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Better still… use explanatory names for class, functions and variables</a:t>
            </a:r>
            <a:endParaRPr lang="en-GB" sz="1800" dirty="0">
              <a:solidFill>
                <a:srgbClr val="7030A0"/>
              </a:solidFill>
              <a:effectLst/>
              <a:highlight>
                <a:srgbClr val="FF85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62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Comments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C5662-FFBA-D176-34A3-01CF31D46E1B}"/>
              </a:ext>
            </a:extLst>
          </p:cNvPr>
          <p:cNvSpPr txBox="1"/>
          <p:nvPr/>
        </p:nvSpPr>
        <p:spPr>
          <a:xfrm>
            <a:off x="479376" y="1387857"/>
            <a:ext cx="4104456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000" i="1" dirty="0">
                <a:solidFill>
                  <a:srgbClr val="928374"/>
                </a:solidFill>
                <a:effectLst/>
              </a:rPr>
              <a:t>// Returns x + y or, if x or y is less than zero, throws an exception</a:t>
            </a:r>
            <a:br>
              <a:rPr lang="en-GB" sz="1000" i="1" dirty="0">
                <a:solidFill>
                  <a:srgbClr val="928374"/>
                </a:solidFill>
                <a:effectLst/>
              </a:rPr>
            </a:br>
            <a:r>
              <a:rPr lang="en-GB" sz="1000" dirty="0">
                <a:solidFill>
                  <a:srgbClr val="9D0006"/>
                </a:solidFill>
                <a:effectLst/>
              </a:rPr>
              <a:t>public int </a:t>
            </a:r>
            <a:r>
              <a:rPr lang="en-GB" sz="1000" dirty="0">
                <a:solidFill>
                  <a:srgbClr val="076678"/>
                </a:solidFill>
                <a:effectLst/>
              </a:rPr>
              <a:t>Add</a:t>
            </a:r>
            <a:r>
              <a:rPr lang="en-GB" sz="1000" dirty="0"/>
              <a:t>(</a:t>
            </a:r>
            <a:r>
              <a:rPr lang="en-GB" sz="1000" dirty="0">
                <a:solidFill>
                  <a:srgbClr val="9D0006"/>
                </a:solidFill>
                <a:effectLst/>
              </a:rPr>
              <a:t>int </a:t>
            </a:r>
            <a:r>
              <a:rPr lang="en-GB" sz="1000" dirty="0">
                <a:solidFill>
                  <a:srgbClr val="076678"/>
                </a:solidFill>
                <a:effectLst/>
              </a:rPr>
              <a:t>x</a:t>
            </a:r>
            <a:r>
              <a:rPr lang="en-GB" sz="1000" dirty="0">
                <a:solidFill>
                  <a:srgbClr val="3C3836"/>
                </a:solidFill>
                <a:effectLst/>
              </a:rPr>
              <a:t>, </a:t>
            </a:r>
            <a:r>
              <a:rPr lang="en-GB" sz="1000" dirty="0">
                <a:solidFill>
                  <a:srgbClr val="9D0006"/>
                </a:solidFill>
                <a:effectLst/>
              </a:rPr>
              <a:t>int </a:t>
            </a:r>
            <a:r>
              <a:rPr lang="en-GB" sz="1000" dirty="0">
                <a:solidFill>
                  <a:srgbClr val="076678"/>
                </a:solidFill>
                <a:effectLst/>
              </a:rPr>
              <a:t>y</a:t>
            </a:r>
            <a:r>
              <a:rPr lang="en-GB" sz="1000" dirty="0"/>
              <a:t>)</a:t>
            </a:r>
            <a:br>
              <a:rPr lang="en-GB" sz="1000" dirty="0"/>
            </a:br>
            <a:r>
              <a:rPr lang="en-GB" sz="1000" dirty="0">
                <a:solidFill>
                  <a:srgbClr val="31008C"/>
                </a:solidFill>
                <a:effectLst/>
              </a:rPr>
              <a:t>{</a:t>
            </a:r>
            <a:br>
              <a:rPr lang="en-GB" sz="1000" dirty="0">
                <a:solidFill>
                  <a:srgbClr val="31008C"/>
                </a:solidFill>
                <a:effectLst/>
              </a:rPr>
            </a:br>
            <a:r>
              <a:rPr lang="en-GB" sz="1000" dirty="0">
                <a:solidFill>
                  <a:srgbClr val="31008C"/>
                </a:solidFill>
                <a:effectLst/>
              </a:rPr>
              <a:t>    </a:t>
            </a:r>
            <a:r>
              <a:rPr lang="en-GB" sz="1000" dirty="0">
                <a:solidFill>
                  <a:srgbClr val="9D0006"/>
                </a:solidFill>
                <a:effectLst/>
              </a:rPr>
              <a:t>return </a:t>
            </a:r>
            <a:r>
              <a:rPr lang="en-GB" sz="1000" dirty="0">
                <a:solidFill>
                  <a:srgbClr val="076678"/>
                </a:solidFill>
                <a:effectLst/>
              </a:rPr>
              <a:t>x </a:t>
            </a:r>
            <a:r>
              <a:rPr lang="en-GB" sz="1000" dirty="0">
                <a:solidFill>
                  <a:srgbClr val="3C3836"/>
                </a:solidFill>
                <a:effectLst/>
              </a:rPr>
              <a:t>+ </a:t>
            </a:r>
            <a:r>
              <a:rPr lang="en-GB" sz="1000" dirty="0">
                <a:solidFill>
                  <a:srgbClr val="076678"/>
                </a:solidFill>
                <a:effectLst/>
              </a:rPr>
              <a:t>y</a:t>
            </a:r>
            <a:r>
              <a:rPr lang="en-GB" sz="1000" dirty="0">
                <a:solidFill>
                  <a:srgbClr val="3C3836"/>
                </a:solidFill>
                <a:effectLst/>
              </a:rPr>
              <a:t>;</a:t>
            </a:r>
            <a:br>
              <a:rPr lang="en-GB" sz="1000" dirty="0">
                <a:solidFill>
                  <a:srgbClr val="3C3836"/>
                </a:solidFill>
                <a:effectLst/>
              </a:rPr>
            </a:br>
            <a:r>
              <a:rPr lang="en-GB" sz="1000" dirty="0">
                <a:solidFill>
                  <a:srgbClr val="31008C"/>
                </a:solidFill>
                <a:effectLst/>
              </a:rPr>
              <a:t>}</a:t>
            </a:r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1B5A89-FE31-2FEE-EE46-07A2773194CA}"/>
              </a:ext>
            </a:extLst>
          </p:cNvPr>
          <p:cNvSpPr txBox="1"/>
          <p:nvPr/>
        </p:nvSpPr>
        <p:spPr>
          <a:xfrm>
            <a:off x="7427864" y="961444"/>
            <a:ext cx="2542323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1000" i="1" dirty="0">
                <a:solidFill>
                  <a:srgbClr val="928374"/>
                </a:solidFill>
                <a:effectLst/>
              </a:rPr>
              <a:t>/* x is incremented by one</a:t>
            </a:r>
            <a:br>
              <a:rPr lang="en-GB" sz="1000" i="1" dirty="0">
                <a:solidFill>
                  <a:srgbClr val="928374"/>
                </a:solidFill>
                <a:effectLst/>
              </a:rPr>
            </a:br>
            <a:r>
              <a:rPr lang="en-GB" sz="1000" i="1" dirty="0">
                <a:solidFill>
                  <a:srgbClr val="928374"/>
                </a:solidFill>
                <a:effectLst/>
              </a:rPr>
              <a:t>it is called pre-increment </a:t>
            </a:r>
            <a:br>
              <a:rPr lang="en-GB" sz="1000" i="1" dirty="0">
                <a:solidFill>
                  <a:srgbClr val="928374"/>
                </a:solidFill>
                <a:effectLst/>
              </a:rPr>
            </a:br>
            <a:r>
              <a:rPr lang="en-GB" sz="1000" i="1" dirty="0">
                <a:solidFill>
                  <a:srgbClr val="928374"/>
                </a:solidFill>
                <a:effectLst/>
              </a:rPr>
              <a:t>first increase the value of x</a:t>
            </a:r>
            <a:br>
              <a:rPr lang="en-GB" sz="1000" i="1" dirty="0">
                <a:solidFill>
                  <a:srgbClr val="928374"/>
                </a:solidFill>
                <a:effectLst/>
              </a:rPr>
            </a:br>
            <a:r>
              <a:rPr lang="en-GB" sz="1000" i="1" dirty="0">
                <a:solidFill>
                  <a:srgbClr val="928374"/>
                </a:solidFill>
                <a:effectLst/>
              </a:rPr>
              <a:t>by 1 and then use it</a:t>
            </a:r>
            <a:br>
              <a:rPr lang="en-GB" sz="1000" i="1" dirty="0">
                <a:solidFill>
                  <a:srgbClr val="928374"/>
                </a:solidFill>
                <a:effectLst/>
              </a:rPr>
            </a:br>
            <a:r>
              <a:rPr lang="en-GB" sz="1000" i="1" dirty="0">
                <a:solidFill>
                  <a:srgbClr val="928374"/>
                </a:solidFill>
                <a:effectLst/>
              </a:rPr>
              <a:t>*/</a:t>
            </a:r>
            <a:br>
              <a:rPr lang="en-GB" sz="1000" i="1" dirty="0">
                <a:solidFill>
                  <a:srgbClr val="928374"/>
                </a:solidFill>
                <a:effectLst/>
              </a:rPr>
            </a:br>
            <a:r>
              <a:rPr lang="en-GB" sz="1000" i="1" dirty="0">
                <a:solidFill>
                  <a:srgbClr val="928374"/>
                </a:solidFill>
                <a:effectLst/>
              </a:rPr>
              <a:t>        </a:t>
            </a:r>
            <a:r>
              <a:rPr lang="en-GB" sz="1000" dirty="0">
                <a:solidFill>
                  <a:srgbClr val="076678"/>
                </a:solidFill>
                <a:effectLst/>
              </a:rPr>
              <a:t>x</a:t>
            </a:r>
            <a:r>
              <a:rPr lang="en-GB" sz="1000" dirty="0">
                <a:solidFill>
                  <a:srgbClr val="3C3836"/>
                </a:solidFill>
                <a:effectLst/>
              </a:rPr>
              <a:t>++;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87C8D-E138-D857-5AC2-F2C505A57FA7}"/>
              </a:ext>
            </a:extLst>
          </p:cNvPr>
          <p:cNvSpPr txBox="1"/>
          <p:nvPr/>
        </p:nvSpPr>
        <p:spPr>
          <a:xfrm>
            <a:off x="450282" y="3043127"/>
            <a:ext cx="3701502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000" b="0" i="0" u="none" strike="noStrike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/* </a:t>
            </a:r>
            <a:br>
              <a:rPr lang="en-GB" sz="1000" dirty="0"/>
            </a:br>
            <a:r>
              <a:rPr lang="en-GB" sz="1000" b="0" i="0" u="none" strike="noStrike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* Replaces with spaces </a:t>
            </a:r>
            <a:br>
              <a:rPr lang="en-GB" sz="1000" dirty="0"/>
            </a:br>
            <a:r>
              <a:rPr lang="en-GB" sz="1000" b="0" i="0" u="none" strike="noStrike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* the braces in cases </a:t>
            </a:r>
            <a:br>
              <a:rPr lang="en-GB" sz="1000" dirty="0"/>
            </a:br>
            <a:r>
              <a:rPr lang="en-GB" sz="1000" b="0" i="0" u="none" strike="noStrike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* where braces in places </a:t>
            </a:r>
            <a:br>
              <a:rPr lang="en-GB" sz="1000" dirty="0"/>
            </a:br>
            <a:r>
              <a:rPr lang="en-GB" sz="1000" b="0" i="0" u="none" strike="noStrike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* cause stasis.</a:t>
            </a:r>
            <a:br>
              <a:rPr lang="en-GB" sz="1000" dirty="0"/>
            </a:br>
            <a:r>
              <a:rPr lang="en-GB" sz="1000" b="0" i="0" u="none" strike="noStrike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**/ </a:t>
            </a:r>
            <a:br>
              <a:rPr lang="en-GB" sz="1000" dirty="0"/>
            </a:br>
            <a:r>
              <a:rPr lang="en-GB" sz="1000" b="0" i="0" u="none" strike="noStrike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$str = </a:t>
            </a:r>
            <a:r>
              <a:rPr lang="en-GB" sz="1000" b="0" i="0" u="none" strike="noStrike" dirty="0" err="1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str_replace</a:t>
            </a:r>
            <a:r>
              <a:rPr lang="en-GB" sz="1000" b="0" i="0" u="none" strike="noStrike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(array("\{","\}")," ",$str);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C670F6-F8F5-7B5A-F8D7-417E7C1B0322}"/>
              </a:ext>
            </a:extLst>
          </p:cNvPr>
          <p:cNvSpPr txBox="1"/>
          <p:nvPr/>
        </p:nvSpPr>
        <p:spPr>
          <a:xfrm>
            <a:off x="7680176" y="2467301"/>
            <a:ext cx="254232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000" i="1" dirty="0">
                <a:solidFill>
                  <a:srgbClr val="928374"/>
                </a:solidFill>
                <a:effectLst/>
              </a:rPr>
              <a:t>/*</a:t>
            </a:r>
            <a:br>
              <a:rPr lang="en-GB" sz="1000" i="1" dirty="0">
                <a:solidFill>
                  <a:srgbClr val="928374"/>
                </a:solidFill>
                <a:effectLst/>
              </a:rPr>
            </a:br>
            <a:r>
              <a:rPr lang="en-GB" sz="1000" i="1" dirty="0">
                <a:solidFill>
                  <a:srgbClr val="928374"/>
                </a:solidFill>
                <a:effectLst/>
              </a:rPr>
              <a:t>set the value of the age integer to 32</a:t>
            </a:r>
            <a:br>
              <a:rPr lang="en-GB" sz="1000" i="1" dirty="0">
                <a:solidFill>
                  <a:srgbClr val="928374"/>
                </a:solidFill>
                <a:effectLst/>
              </a:rPr>
            </a:br>
            <a:r>
              <a:rPr lang="en-GB" sz="1000" i="1" dirty="0">
                <a:solidFill>
                  <a:srgbClr val="928374"/>
                </a:solidFill>
                <a:effectLst/>
              </a:rPr>
              <a:t>*/</a:t>
            </a:r>
            <a:br>
              <a:rPr lang="en-GB" sz="1000" i="1" dirty="0">
                <a:solidFill>
                  <a:srgbClr val="928374"/>
                </a:solidFill>
                <a:effectLst/>
              </a:rPr>
            </a:br>
            <a:r>
              <a:rPr lang="en-GB" sz="1000" i="1" dirty="0">
                <a:solidFill>
                  <a:srgbClr val="928374"/>
                </a:solidFill>
                <a:effectLst/>
              </a:rPr>
              <a:t>        </a:t>
            </a:r>
            <a:r>
              <a:rPr lang="en-GB" sz="1000" dirty="0">
                <a:solidFill>
                  <a:srgbClr val="9D0006"/>
                </a:solidFill>
                <a:effectLst/>
              </a:rPr>
              <a:t>int </a:t>
            </a:r>
            <a:r>
              <a:rPr lang="en-GB" sz="1000" dirty="0">
                <a:solidFill>
                  <a:srgbClr val="076678"/>
                </a:solidFill>
                <a:effectLst/>
              </a:rPr>
              <a:t>age </a:t>
            </a:r>
            <a:r>
              <a:rPr lang="en-GB" sz="1000" dirty="0">
                <a:solidFill>
                  <a:srgbClr val="3C3836"/>
                </a:solidFill>
                <a:effectLst/>
              </a:rPr>
              <a:t>= </a:t>
            </a:r>
            <a:r>
              <a:rPr lang="en-GB" sz="1000" dirty="0">
                <a:solidFill>
                  <a:srgbClr val="8F3F71"/>
                </a:solidFill>
                <a:effectLst/>
              </a:rPr>
              <a:t>32</a:t>
            </a:r>
            <a:r>
              <a:rPr lang="en-GB" sz="1000" dirty="0">
                <a:solidFill>
                  <a:srgbClr val="3C3836"/>
                </a:solidFill>
                <a:effectLst/>
              </a:rPr>
              <a:t>;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0EE38-9ACC-6279-7DAD-B3D023E2A6FF}"/>
              </a:ext>
            </a:extLst>
          </p:cNvPr>
          <p:cNvSpPr txBox="1"/>
          <p:nvPr/>
        </p:nvSpPr>
        <p:spPr>
          <a:xfrm>
            <a:off x="7608168" y="3378336"/>
            <a:ext cx="3765892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83786E"/>
                </a:solidFill>
                <a:effectLst/>
              </a:rPr>
              <a:t>/**</a:t>
            </a:r>
            <a:br>
              <a:rPr lang="en-GB" sz="1000" dirty="0">
                <a:solidFill>
                  <a:srgbClr val="83786E"/>
                </a:solidFill>
                <a:effectLst/>
              </a:rPr>
            </a:br>
            <a:r>
              <a:rPr lang="en-GB" sz="1000" dirty="0">
                <a:solidFill>
                  <a:srgbClr val="83786E"/>
                </a:solidFill>
                <a:effectLst/>
              </a:rPr>
              <a:t> Dear maintainer:</a:t>
            </a:r>
            <a:br>
              <a:rPr lang="en-GB" sz="1000" dirty="0">
                <a:solidFill>
                  <a:srgbClr val="83786E"/>
                </a:solidFill>
                <a:effectLst/>
              </a:rPr>
            </a:br>
            <a:br>
              <a:rPr lang="en-GB" sz="1000" dirty="0">
                <a:solidFill>
                  <a:srgbClr val="83786E"/>
                </a:solidFill>
                <a:effectLst/>
              </a:rPr>
            </a:br>
            <a:r>
              <a:rPr lang="en-GB" sz="1000" dirty="0">
                <a:solidFill>
                  <a:srgbClr val="83786E"/>
                </a:solidFill>
                <a:effectLst/>
              </a:rPr>
              <a:t> Once you are done trying to 'optimize' this routine,</a:t>
            </a:r>
            <a:br>
              <a:rPr lang="en-GB" sz="1000" dirty="0">
                <a:solidFill>
                  <a:srgbClr val="83786E"/>
                </a:solidFill>
                <a:effectLst/>
              </a:rPr>
            </a:br>
            <a:r>
              <a:rPr lang="en-GB" sz="1000" dirty="0">
                <a:solidFill>
                  <a:srgbClr val="83786E"/>
                </a:solidFill>
                <a:effectLst/>
              </a:rPr>
              <a:t> and have realized what a terrible mistake that was,</a:t>
            </a:r>
            <a:br>
              <a:rPr lang="en-GB" sz="1000" dirty="0">
                <a:solidFill>
                  <a:srgbClr val="83786E"/>
                </a:solidFill>
                <a:effectLst/>
              </a:rPr>
            </a:br>
            <a:r>
              <a:rPr lang="en-GB" sz="1000" dirty="0">
                <a:solidFill>
                  <a:srgbClr val="83786E"/>
                </a:solidFill>
                <a:effectLst/>
              </a:rPr>
              <a:t> please increment the following counter as a warning</a:t>
            </a:r>
            <a:br>
              <a:rPr lang="en-GB" sz="1000" dirty="0">
                <a:solidFill>
                  <a:srgbClr val="83786E"/>
                </a:solidFill>
                <a:effectLst/>
              </a:rPr>
            </a:br>
            <a:r>
              <a:rPr lang="en-GB" sz="1000" dirty="0">
                <a:solidFill>
                  <a:srgbClr val="83786E"/>
                </a:solidFill>
                <a:effectLst/>
              </a:rPr>
              <a:t> to the next guy:</a:t>
            </a:r>
            <a:br>
              <a:rPr lang="en-GB" sz="1000" dirty="0">
                <a:solidFill>
                  <a:srgbClr val="83786E"/>
                </a:solidFill>
                <a:effectLst/>
              </a:rPr>
            </a:br>
            <a:br>
              <a:rPr lang="en-GB" sz="1000" dirty="0">
                <a:solidFill>
                  <a:srgbClr val="83786E"/>
                </a:solidFill>
                <a:effectLst/>
              </a:rPr>
            </a:br>
            <a:r>
              <a:rPr lang="en-GB" sz="1000" dirty="0">
                <a:solidFill>
                  <a:srgbClr val="83786E"/>
                </a:solidFill>
                <a:effectLst/>
              </a:rPr>
              <a:t> </a:t>
            </a:r>
            <a:r>
              <a:rPr lang="en-GB" sz="1000" dirty="0" err="1">
                <a:solidFill>
                  <a:srgbClr val="83786E"/>
                </a:solidFill>
                <a:effectLst/>
              </a:rPr>
              <a:t>total_hours_wasted_here</a:t>
            </a:r>
            <a:r>
              <a:rPr lang="en-GB" sz="1000" dirty="0">
                <a:solidFill>
                  <a:srgbClr val="83786E"/>
                </a:solidFill>
                <a:effectLst/>
              </a:rPr>
              <a:t> = 42</a:t>
            </a:r>
            <a:br>
              <a:rPr lang="en-GB" sz="1000" dirty="0">
                <a:solidFill>
                  <a:srgbClr val="83786E"/>
                </a:solidFill>
                <a:effectLst/>
              </a:rPr>
            </a:br>
            <a:r>
              <a:rPr lang="en-GB" sz="1000" dirty="0">
                <a:solidFill>
                  <a:srgbClr val="83786E"/>
                </a:solidFill>
                <a:effectLst/>
              </a:rPr>
              <a:t> **/</a:t>
            </a:r>
            <a:br>
              <a:rPr lang="en-GB" sz="1000" dirty="0">
                <a:solidFill>
                  <a:srgbClr val="83786E"/>
                </a:solidFill>
                <a:effectLst/>
              </a:rPr>
            </a:br>
            <a:r>
              <a:rPr lang="en-GB" sz="1000" dirty="0">
                <a:solidFill>
                  <a:srgbClr val="9D0006"/>
                </a:solidFill>
                <a:effectLst/>
              </a:rPr>
              <a:t>public int </a:t>
            </a:r>
            <a:r>
              <a:rPr lang="en-GB" sz="1000" dirty="0">
                <a:solidFill>
                  <a:srgbClr val="076678"/>
                </a:solidFill>
                <a:effectLst/>
              </a:rPr>
              <a:t>solve</a:t>
            </a:r>
            <a:r>
              <a:rPr lang="en-GB" sz="1000" dirty="0"/>
              <a:t>(</a:t>
            </a:r>
            <a:r>
              <a:rPr lang="en-GB" sz="1000" dirty="0">
                <a:solidFill>
                  <a:srgbClr val="9D0006"/>
                </a:solidFill>
                <a:effectLst/>
              </a:rPr>
              <a:t>int</a:t>
            </a:r>
            <a:r>
              <a:rPr lang="en-GB" sz="1000" dirty="0"/>
              <a:t>... 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ints</a:t>
            </a:r>
            <a:r>
              <a:rPr lang="en-GB" sz="1000" dirty="0"/>
              <a:t>) </a:t>
            </a:r>
            <a:r>
              <a:rPr lang="en-GB" sz="1000" dirty="0">
                <a:solidFill>
                  <a:srgbClr val="31008C"/>
                </a:solidFill>
                <a:effectLst/>
              </a:rPr>
              <a:t>{</a:t>
            </a:r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BF3AA-F4C0-37E7-61AB-1EC19D919F5A}"/>
              </a:ext>
            </a:extLst>
          </p:cNvPr>
          <p:cNvSpPr txBox="1"/>
          <p:nvPr/>
        </p:nvSpPr>
        <p:spPr>
          <a:xfrm>
            <a:off x="263352" y="4417401"/>
            <a:ext cx="355691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000" b="0" i="0" u="none" strike="noStrike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/*</a:t>
            </a:r>
            <a:br>
              <a:rPr lang="en-GB" sz="1000" dirty="0"/>
            </a:br>
            <a:r>
              <a:rPr lang="en-GB" sz="1000" b="0" i="0" u="none" strike="noStrike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This code sucks, you know it and I know it. </a:t>
            </a:r>
            <a:br>
              <a:rPr lang="en-GB" sz="1000" dirty="0"/>
            </a:br>
            <a:r>
              <a:rPr lang="en-GB" sz="1000" b="0" i="0" u="none" strike="noStrike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Move on and call me an idiot later.</a:t>
            </a:r>
            <a:br>
              <a:rPr lang="en-GB" sz="1000" dirty="0"/>
            </a:br>
            <a:r>
              <a:rPr lang="en-GB" sz="1000" b="0" i="0" u="none" strike="noStrike" dirty="0">
                <a:solidFill>
                  <a:srgbClr val="292929"/>
                </a:solidFill>
                <a:effectLst/>
                <a:latin typeface="Menlo" panose="020B0609030804020204" pitchFamily="49" charset="0"/>
              </a:rPr>
              <a:t>*/</a:t>
            </a:r>
            <a:endParaRPr 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EA5731-F8CE-BFB6-23EA-1F67C7AE9147}"/>
              </a:ext>
            </a:extLst>
          </p:cNvPr>
          <p:cNvSpPr txBox="1"/>
          <p:nvPr/>
        </p:nvSpPr>
        <p:spPr>
          <a:xfrm>
            <a:off x="4295800" y="2443741"/>
            <a:ext cx="2535841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83786E"/>
                </a:solidFill>
                <a:effectLst/>
              </a:rPr>
              <a:t>/**</a:t>
            </a:r>
            <a:br>
              <a:rPr lang="en-GB" sz="1000" dirty="0">
                <a:solidFill>
                  <a:srgbClr val="83786E"/>
                </a:solidFill>
                <a:effectLst/>
              </a:rPr>
            </a:br>
            <a:r>
              <a:rPr lang="en-GB" sz="1000" dirty="0">
                <a:solidFill>
                  <a:srgbClr val="83786E"/>
                </a:solidFill>
                <a:effectLst/>
              </a:rPr>
              <a:t> * Adds two integers together</a:t>
            </a:r>
            <a:br>
              <a:rPr lang="en-GB" sz="1000" dirty="0">
                <a:solidFill>
                  <a:srgbClr val="83786E"/>
                </a:solidFill>
                <a:effectLst/>
              </a:rPr>
            </a:br>
            <a:r>
              <a:rPr lang="en-GB" sz="1000" dirty="0">
                <a:solidFill>
                  <a:srgbClr val="83786E"/>
                </a:solidFill>
                <a:effectLst/>
              </a:rPr>
              <a:t> * </a:t>
            </a:r>
            <a:r>
              <a:rPr lang="en-GB" sz="1000" dirty="0">
                <a:solidFill>
                  <a:srgbClr val="504945"/>
                </a:solidFill>
                <a:effectLst/>
              </a:rPr>
              <a:t>@param </a:t>
            </a:r>
            <a:r>
              <a:rPr lang="en-GB" sz="1000" dirty="0">
                <a:solidFill>
                  <a:srgbClr val="665C54"/>
                </a:solidFill>
                <a:effectLst/>
              </a:rPr>
              <a:t>x</a:t>
            </a:r>
            <a:br>
              <a:rPr lang="en-GB" sz="1000" dirty="0">
                <a:solidFill>
                  <a:srgbClr val="665C54"/>
                </a:solidFill>
                <a:effectLst/>
              </a:rPr>
            </a:br>
            <a:r>
              <a:rPr lang="en-GB" sz="1000" dirty="0">
                <a:solidFill>
                  <a:srgbClr val="665C54"/>
                </a:solidFill>
                <a:effectLst/>
              </a:rPr>
              <a:t> </a:t>
            </a:r>
            <a:r>
              <a:rPr lang="en-GB" sz="1000" dirty="0">
                <a:solidFill>
                  <a:srgbClr val="83786E"/>
                </a:solidFill>
                <a:effectLst/>
              </a:rPr>
              <a:t>* </a:t>
            </a:r>
            <a:r>
              <a:rPr lang="en-GB" sz="1000" dirty="0">
                <a:solidFill>
                  <a:srgbClr val="504945"/>
                </a:solidFill>
                <a:effectLst/>
              </a:rPr>
              <a:t>@param </a:t>
            </a:r>
            <a:r>
              <a:rPr lang="en-GB" sz="1000" dirty="0">
                <a:solidFill>
                  <a:srgbClr val="665C54"/>
                </a:solidFill>
                <a:effectLst/>
              </a:rPr>
              <a:t>y</a:t>
            </a:r>
            <a:br>
              <a:rPr lang="en-GB" sz="1000" dirty="0">
                <a:solidFill>
                  <a:srgbClr val="665C54"/>
                </a:solidFill>
                <a:effectLst/>
              </a:rPr>
            </a:br>
            <a:r>
              <a:rPr lang="en-GB" sz="1000" dirty="0">
                <a:solidFill>
                  <a:srgbClr val="665C54"/>
                </a:solidFill>
                <a:effectLst/>
              </a:rPr>
              <a:t> </a:t>
            </a:r>
            <a:r>
              <a:rPr lang="en-GB" sz="1000" dirty="0">
                <a:solidFill>
                  <a:srgbClr val="83786E"/>
                </a:solidFill>
                <a:effectLst/>
              </a:rPr>
              <a:t>* </a:t>
            </a:r>
            <a:r>
              <a:rPr lang="en-GB" sz="1000" dirty="0">
                <a:solidFill>
                  <a:srgbClr val="504945"/>
                </a:solidFill>
                <a:effectLst/>
              </a:rPr>
              <a:t>@return </a:t>
            </a:r>
            <a:r>
              <a:rPr lang="en-GB" sz="1000" dirty="0">
                <a:solidFill>
                  <a:srgbClr val="83786E"/>
                </a:solidFill>
                <a:effectLst/>
              </a:rPr>
              <a:t>the sum of two integers</a:t>
            </a:r>
            <a:br>
              <a:rPr lang="en-GB" sz="1000" dirty="0">
                <a:solidFill>
                  <a:srgbClr val="83786E"/>
                </a:solidFill>
                <a:effectLst/>
              </a:rPr>
            </a:br>
            <a:r>
              <a:rPr lang="en-GB" sz="1000" dirty="0">
                <a:solidFill>
                  <a:srgbClr val="83786E"/>
                </a:solidFill>
                <a:effectLst/>
              </a:rPr>
              <a:t> */</a:t>
            </a:r>
            <a:br>
              <a:rPr lang="en-GB" sz="1000" dirty="0">
                <a:solidFill>
                  <a:srgbClr val="83786E"/>
                </a:solidFill>
                <a:effectLst/>
              </a:rPr>
            </a:br>
            <a:r>
              <a:rPr lang="en-GB" sz="1000" dirty="0">
                <a:solidFill>
                  <a:srgbClr val="9D0006"/>
                </a:solidFill>
                <a:effectLst/>
              </a:rPr>
              <a:t>public int </a:t>
            </a:r>
            <a:r>
              <a:rPr lang="en-GB" sz="1000" dirty="0">
                <a:solidFill>
                  <a:srgbClr val="076678"/>
                </a:solidFill>
                <a:effectLst/>
              </a:rPr>
              <a:t>Add</a:t>
            </a:r>
            <a:r>
              <a:rPr lang="en-GB" sz="1000" dirty="0"/>
              <a:t>(</a:t>
            </a:r>
            <a:r>
              <a:rPr lang="en-GB" sz="1000" dirty="0">
                <a:solidFill>
                  <a:srgbClr val="9D0006"/>
                </a:solidFill>
                <a:effectLst/>
              </a:rPr>
              <a:t>int </a:t>
            </a:r>
            <a:r>
              <a:rPr lang="en-GB" sz="1000" dirty="0">
                <a:solidFill>
                  <a:srgbClr val="076678"/>
                </a:solidFill>
                <a:effectLst/>
              </a:rPr>
              <a:t>x</a:t>
            </a:r>
            <a:r>
              <a:rPr lang="en-GB" sz="1000" dirty="0">
                <a:solidFill>
                  <a:srgbClr val="3C3836"/>
                </a:solidFill>
                <a:effectLst/>
              </a:rPr>
              <a:t>, </a:t>
            </a:r>
            <a:r>
              <a:rPr lang="en-GB" sz="1000" dirty="0">
                <a:solidFill>
                  <a:srgbClr val="9D0006"/>
                </a:solidFill>
                <a:effectLst/>
              </a:rPr>
              <a:t>int </a:t>
            </a:r>
            <a:r>
              <a:rPr lang="en-GB" sz="1000" dirty="0">
                <a:solidFill>
                  <a:srgbClr val="076678"/>
                </a:solidFill>
                <a:effectLst/>
              </a:rPr>
              <a:t>y</a:t>
            </a:r>
            <a:r>
              <a:rPr lang="en-GB" sz="1000" dirty="0"/>
              <a:t>) </a:t>
            </a:r>
            <a:r>
              <a:rPr lang="en-GB" sz="1000" dirty="0">
                <a:solidFill>
                  <a:srgbClr val="31008C"/>
                </a:solidFill>
                <a:effectLst/>
              </a:rPr>
              <a:t>{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A999B2-807A-1525-CE25-6BD093688B4C}"/>
              </a:ext>
            </a:extLst>
          </p:cNvPr>
          <p:cNvSpPr txBox="1"/>
          <p:nvPr/>
        </p:nvSpPr>
        <p:spPr>
          <a:xfrm>
            <a:off x="4764137" y="874135"/>
            <a:ext cx="1950698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83786E"/>
                </a:solidFill>
                <a:effectLst/>
              </a:rPr>
              <a:t>/**</a:t>
            </a:r>
            <a:br>
              <a:rPr lang="en-GB" sz="1000" dirty="0">
                <a:solidFill>
                  <a:srgbClr val="83786E"/>
                </a:solidFill>
                <a:effectLst/>
              </a:rPr>
            </a:br>
            <a:r>
              <a:rPr lang="en-GB" sz="1000" dirty="0">
                <a:solidFill>
                  <a:srgbClr val="83786E"/>
                </a:solidFill>
                <a:effectLst/>
              </a:rPr>
              <a:t> * Default constructor</a:t>
            </a:r>
            <a:br>
              <a:rPr lang="en-GB" sz="1000" dirty="0">
                <a:solidFill>
                  <a:srgbClr val="83786E"/>
                </a:solidFill>
                <a:effectLst/>
              </a:rPr>
            </a:br>
            <a:r>
              <a:rPr lang="en-GB" sz="1000" dirty="0">
                <a:solidFill>
                  <a:srgbClr val="83786E"/>
                </a:solidFill>
                <a:effectLst/>
              </a:rPr>
              <a:t> */</a:t>
            </a:r>
            <a:br>
              <a:rPr lang="en-GB" sz="1000" dirty="0">
                <a:solidFill>
                  <a:srgbClr val="83786E"/>
                </a:solidFill>
                <a:effectLst/>
              </a:rPr>
            </a:br>
            <a:r>
              <a:rPr lang="en-GB" sz="1000" dirty="0">
                <a:solidFill>
                  <a:srgbClr val="9D0006"/>
                </a:solidFill>
                <a:effectLst/>
              </a:rPr>
              <a:t>public </a:t>
            </a:r>
            <a:r>
              <a:rPr lang="en-GB" sz="1000" dirty="0" err="1">
                <a:solidFill>
                  <a:srgbClr val="79740E"/>
                </a:solidFill>
                <a:effectLst/>
              </a:rPr>
              <a:t>BadComments</a:t>
            </a:r>
            <a:r>
              <a:rPr lang="en-GB" sz="1000" dirty="0"/>
              <a:t>() </a:t>
            </a:r>
            <a:r>
              <a:rPr lang="en-GB" sz="1000" dirty="0">
                <a:solidFill>
                  <a:srgbClr val="31008C"/>
                </a:solidFill>
                <a:effectLst/>
              </a:rPr>
              <a:t>{</a:t>
            </a:r>
            <a:br>
              <a:rPr lang="en-GB" sz="1000" dirty="0">
                <a:solidFill>
                  <a:srgbClr val="31008C"/>
                </a:solidFill>
                <a:effectLst/>
              </a:rPr>
            </a:br>
            <a:r>
              <a:rPr lang="en-GB" sz="1000" dirty="0">
                <a:solidFill>
                  <a:srgbClr val="31008C"/>
                </a:solidFill>
                <a:effectLst/>
              </a:rPr>
              <a:t>}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67CC4D-07D4-5A82-D1B4-468255D2A045}"/>
              </a:ext>
            </a:extLst>
          </p:cNvPr>
          <p:cNvSpPr txBox="1"/>
          <p:nvPr/>
        </p:nvSpPr>
        <p:spPr>
          <a:xfrm>
            <a:off x="10132789" y="1036405"/>
            <a:ext cx="182224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83786E"/>
                </a:solidFill>
                <a:effectLst/>
              </a:rPr>
              <a:t>/** The name */</a:t>
            </a:r>
            <a:br>
              <a:rPr lang="en-GB" sz="1000" dirty="0">
                <a:solidFill>
                  <a:srgbClr val="83786E"/>
                </a:solidFill>
                <a:effectLst/>
              </a:rPr>
            </a:br>
            <a:r>
              <a:rPr lang="en-GB" sz="1000" dirty="0">
                <a:solidFill>
                  <a:srgbClr val="9D0006"/>
                </a:solidFill>
                <a:effectLst/>
              </a:rPr>
              <a:t>private </a:t>
            </a:r>
            <a:r>
              <a:rPr lang="en-GB" sz="1000" dirty="0">
                <a:solidFill>
                  <a:srgbClr val="B57614"/>
                </a:solidFill>
                <a:effectLst/>
              </a:rPr>
              <a:t>String </a:t>
            </a:r>
            <a:r>
              <a:rPr lang="en-GB" sz="1000" dirty="0">
                <a:solidFill>
                  <a:srgbClr val="076678"/>
                </a:solidFill>
                <a:effectLst/>
              </a:rPr>
              <a:t>name</a:t>
            </a:r>
            <a:r>
              <a:rPr lang="en-GB" sz="1000" dirty="0">
                <a:solidFill>
                  <a:srgbClr val="3C3836"/>
                </a:solidFill>
                <a:effectLst/>
              </a:rPr>
              <a:t>;</a:t>
            </a:r>
            <a:endParaRPr 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1B370A-4299-12B4-0E1B-06E9FA7C5D8A}"/>
              </a:ext>
            </a:extLst>
          </p:cNvPr>
          <p:cNvSpPr txBox="1"/>
          <p:nvPr/>
        </p:nvSpPr>
        <p:spPr>
          <a:xfrm>
            <a:off x="4079927" y="4489677"/>
            <a:ext cx="3268583" cy="64633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lvl="0">
              <a:spcAft>
                <a:spcPts val="500"/>
              </a:spcAft>
              <a:buSzPts val="1000"/>
              <a:tabLst>
                <a:tab pos="457200" algn="l"/>
              </a:tabLst>
            </a:pPr>
            <a:r>
              <a:rPr lang="en-GB" sz="1800" dirty="0">
                <a:solidFill>
                  <a:srgbClr val="FF0000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If you see these comments in code – DELETE THEM</a:t>
            </a:r>
            <a:endParaRPr lang="en-GB" sz="1800" dirty="0">
              <a:solidFill>
                <a:srgbClr val="FF0000"/>
              </a:solidFill>
              <a:effectLst/>
              <a:highlight>
                <a:srgbClr val="FF85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B59127-B75D-F330-EC81-E456C3D744CB}"/>
              </a:ext>
            </a:extLst>
          </p:cNvPr>
          <p:cNvSpPr txBox="1"/>
          <p:nvPr/>
        </p:nvSpPr>
        <p:spPr>
          <a:xfrm>
            <a:off x="4706462" y="3797180"/>
            <a:ext cx="1714516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000" i="1" dirty="0">
                <a:solidFill>
                  <a:srgbClr val="928374"/>
                </a:solidFill>
                <a:effectLst/>
              </a:rPr>
              <a:t>//*********************</a:t>
            </a:r>
            <a:br>
              <a:rPr lang="en-GB" sz="1000" i="1" dirty="0">
                <a:solidFill>
                  <a:srgbClr val="928374"/>
                </a:solidFill>
                <a:effectLst/>
              </a:rPr>
            </a:br>
            <a:r>
              <a:rPr lang="en-GB" sz="1000" i="1" dirty="0">
                <a:solidFill>
                  <a:srgbClr val="928374"/>
                </a:solidFill>
                <a:effectLst/>
              </a:rPr>
              <a:t>// Instance Variables</a:t>
            </a:r>
            <a:br>
              <a:rPr lang="en-GB" sz="1000" i="1" dirty="0">
                <a:solidFill>
                  <a:srgbClr val="928374"/>
                </a:solidFill>
                <a:effectLst/>
              </a:rPr>
            </a:br>
            <a:r>
              <a:rPr lang="en-GB" sz="1000" i="1" dirty="0">
                <a:solidFill>
                  <a:srgbClr val="928374"/>
                </a:solidFill>
                <a:effectLst/>
              </a:rPr>
              <a:t>//*********************</a:t>
            </a:r>
            <a:endParaRPr lang="en-US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E3CDEB-AA2D-8D4E-43A9-54047EB3FCD2}"/>
              </a:ext>
            </a:extLst>
          </p:cNvPr>
          <p:cNvSpPr txBox="1"/>
          <p:nvPr/>
        </p:nvSpPr>
        <p:spPr>
          <a:xfrm>
            <a:off x="1199456" y="2443741"/>
            <a:ext cx="195069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000" i="1" dirty="0">
                <a:solidFill>
                  <a:srgbClr val="928374"/>
                </a:solidFill>
                <a:effectLst/>
              </a:rPr>
              <a:t>/* Added by Rick */</a:t>
            </a:r>
            <a:br>
              <a:rPr lang="en-GB" sz="1000" i="1" dirty="0">
                <a:solidFill>
                  <a:srgbClr val="928374"/>
                </a:solidFill>
                <a:effectLst/>
              </a:rPr>
            </a:br>
            <a:r>
              <a:rPr lang="en-GB" sz="1000" dirty="0">
                <a:solidFill>
                  <a:srgbClr val="9D0006"/>
                </a:solidFill>
                <a:effectLst/>
              </a:rPr>
              <a:t>public class </a:t>
            </a:r>
            <a:r>
              <a:rPr lang="en-GB" sz="1000" dirty="0" err="1">
                <a:solidFill>
                  <a:srgbClr val="B57614"/>
                </a:solidFill>
                <a:effectLst/>
              </a:rPr>
              <a:t>BadComments</a:t>
            </a:r>
            <a:r>
              <a:rPr lang="en-GB" sz="1000" dirty="0">
                <a:solidFill>
                  <a:srgbClr val="B57614"/>
                </a:solidFill>
                <a:effectLst/>
              </a:rPr>
              <a:t> </a:t>
            </a:r>
            <a:r>
              <a:rPr lang="en-GB" sz="1000" dirty="0"/>
              <a:t>{</a:t>
            </a:r>
            <a:endParaRPr 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EF347F-60FC-9B45-1455-76053A478666}"/>
              </a:ext>
            </a:extLst>
          </p:cNvPr>
          <p:cNvSpPr txBox="1"/>
          <p:nvPr/>
        </p:nvSpPr>
        <p:spPr>
          <a:xfrm>
            <a:off x="839416" y="5586924"/>
            <a:ext cx="216024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83786E"/>
                </a:solidFill>
                <a:effectLst/>
              </a:rPr>
              <a:t>/** sets port on which application should run */</a:t>
            </a:r>
            <a:br>
              <a:rPr lang="en-GB" sz="1000" dirty="0">
                <a:solidFill>
                  <a:srgbClr val="83786E"/>
                </a:solidFill>
                <a:effectLst/>
              </a:rPr>
            </a:br>
            <a:r>
              <a:rPr lang="en-GB" sz="1000" dirty="0">
                <a:solidFill>
                  <a:srgbClr val="9D0006"/>
                </a:solidFill>
                <a:effectLst/>
              </a:rPr>
              <a:t>public void 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setPort</a:t>
            </a:r>
            <a:r>
              <a:rPr lang="en-GB" sz="1000" dirty="0"/>
              <a:t>(</a:t>
            </a:r>
            <a:r>
              <a:rPr lang="en-GB" sz="1000" dirty="0">
                <a:solidFill>
                  <a:srgbClr val="9D0006"/>
                </a:solidFill>
                <a:effectLst/>
              </a:rPr>
              <a:t>int </a:t>
            </a:r>
            <a:r>
              <a:rPr lang="en-GB" sz="1000" dirty="0">
                <a:solidFill>
                  <a:srgbClr val="076678"/>
                </a:solidFill>
                <a:effectLst/>
              </a:rPr>
              <a:t>port</a:t>
            </a:r>
            <a:r>
              <a:rPr lang="en-GB" sz="1000" dirty="0"/>
              <a:t>) </a:t>
            </a:r>
            <a:r>
              <a:rPr lang="en-GB" sz="1000" dirty="0">
                <a:solidFill>
                  <a:srgbClr val="31008C"/>
                </a:solidFill>
                <a:effectLst/>
              </a:rPr>
              <a:t>{</a:t>
            </a:r>
          </a:p>
          <a:p>
            <a:r>
              <a:rPr lang="en-GB" sz="1000" dirty="0">
                <a:solidFill>
                  <a:srgbClr val="31008C"/>
                </a:solidFill>
              </a:rPr>
              <a:t>Out of scope comments</a:t>
            </a:r>
            <a:endParaRPr 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0962D9-1A53-DB2E-1EB9-0815DFFF0025}"/>
              </a:ext>
            </a:extLst>
          </p:cNvPr>
          <p:cNvSpPr txBox="1"/>
          <p:nvPr/>
        </p:nvSpPr>
        <p:spPr>
          <a:xfrm>
            <a:off x="4959448" y="5301161"/>
            <a:ext cx="609924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83786E"/>
                </a:solidFill>
                <a:effectLst/>
              </a:rPr>
              <a:t>/**</a:t>
            </a:r>
            <a:br>
              <a:rPr lang="en-GB" sz="1000" dirty="0">
                <a:solidFill>
                  <a:srgbClr val="83786E"/>
                </a:solidFill>
                <a:effectLst/>
              </a:rPr>
            </a:br>
            <a:r>
              <a:rPr lang="en-GB" sz="1000" dirty="0">
                <a:solidFill>
                  <a:srgbClr val="83786E"/>
                </a:solidFill>
                <a:effectLst/>
              </a:rPr>
              <a:t> * Do stuff in pet shop</a:t>
            </a:r>
            <a:br>
              <a:rPr lang="en-GB" sz="1000" dirty="0">
                <a:solidFill>
                  <a:srgbClr val="83786E"/>
                </a:solidFill>
                <a:effectLst/>
              </a:rPr>
            </a:br>
            <a:r>
              <a:rPr lang="en-GB" sz="1000" dirty="0">
                <a:solidFill>
                  <a:srgbClr val="83786E"/>
                </a:solidFill>
                <a:effectLst/>
              </a:rPr>
              <a:t> *</a:t>
            </a:r>
            <a:br>
              <a:rPr lang="en-GB" sz="1000" dirty="0">
                <a:solidFill>
                  <a:srgbClr val="83786E"/>
                </a:solidFill>
                <a:effectLst/>
              </a:rPr>
            </a:br>
            <a:r>
              <a:rPr lang="en-GB" sz="1000" dirty="0">
                <a:solidFill>
                  <a:srgbClr val="83786E"/>
                </a:solidFill>
                <a:effectLst/>
              </a:rPr>
              <a:t> * </a:t>
            </a:r>
            <a:r>
              <a:rPr lang="en-GB" sz="1000" dirty="0">
                <a:solidFill>
                  <a:srgbClr val="504945"/>
                </a:solidFill>
                <a:effectLst/>
              </a:rPr>
              <a:t>@param </a:t>
            </a:r>
            <a:r>
              <a:rPr lang="en-GB" sz="1000" dirty="0" err="1">
                <a:solidFill>
                  <a:srgbClr val="665C54"/>
                </a:solidFill>
                <a:effectLst/>
              </a:rPr>
              <a:t>petToSell</a:t>
            </a:r>
            <a:br>
              <a:rPr lang="en-GB" sz="1000" dirty="0">
                <a:solidFill>
                  <a:srgbClr val="665C54"/>
                </a:solidFill>
                <a:effectLst/>
              </a:rPr>
            </a:br>
            <a:r>
              <a:rPr lang="en-GB" sz="1000" dirty="0">
                <a:solidFill>
                  <a:srgbClr val="665C54"/>
                </a:solidFill>
                <a:effectLst/>
              </a:rPr>
              <a:t> </a:t>
            </a:r>
            <a:r>
              <a:rPr lang="en-GB" sz="1000" dirty="0">
                <a:solidFill>
                  <a:srgbClr val="83786E"/>
                </a:solidFill>
                <a:effectLst/>
              </a:rPr>
              <a:t>* </a:t>
            </a:r>
            <a:r>
              <a:rPr lang="en-GB" sz="1000" dirty="0">
                <a:solidFill>
                  <a:srgbClr val="504945"/>
                </a:solidFill>
                <a:effectLst/>
              </a:rPr>
              <a:t>@param </a:t>
            </a:r>
            <a:r>
              <a:rPr lang="en-GB" sz="1000" dirty="0" err="1">
                <a:solidFill>
                  <a:srgbClr val="665C54"/>
                </a:solidFill>
                <a:effectLst/>
              </a:rPr>
              <a:t>exercisePets</a:t>
            </a:r>
            <a:br>
              <a:rPr lang="en-GB" sz="1000" dirty="0">
                <a:solidFill>
                  <a:srgbClr val="665C54"/>
                </a:solidFill>
                <a:effectLst/>
              </a:rPr>
            </a:br>
            <a:r>
              <a:rPr lang="en-GB" sz="1000" dirty="0">
                <a:solidFill>
                  <a:srgbClr val="665C54"/>
                </a:solidFill>
                <a:effectLst/>
              </a:rPr>
              <a:t> </a:t>
            </a:r>
            <a:r>
              <a:rPr lang="en-GB" sz="1000" dirty="0">
                <a:solidFill>
                  <a:srgbClr val="83786E"/>
                </a:solidFill>
                <a:effectLst/>
              </a:rPr>
              <a:t>* </a:t>
            </a:r>
            <a:r>
              <a:rPr lang="en-GB" sz="1000" dirty="0">
                <a:solidFill>
                  <a:srgbClr val="504945"/>
                </a:solidFill>
                <a:effectLst/>
              </a:rPr>
              <a:t>@param </a:t>
            </a:r>
            <a:r>
              <a:rPr lang="en-GB" sz="1000" dirty="0" err="1">
                <a:solidFill>
                  <a:srgbClr val="665C54"/>
                </a:solidFill>
                <a:effectLst/>
              </a:rPr>
              <a:t>goOnHoliday</a:t>
            </a:r>
            <a:br>
              <a:rPr lang="en-GB" sz="1000" dirty="0">
                <a:solidFill>
                  <a:srgbClr val="665C54"/>
                </a:solidFill>
                <a:effectLst/>
              </a:rPr>
            </a:br>
            <a:r>
              <a:rPr lang="en-GB" sz="1000" dirty="0">
                <a:solidFill>
                  <a:srgbClr val="665C54"/>
                </a:solidFill>
                <a:effectLst/>
              </a:rPr>
              <a:t> </a:t>
            </a:r>
            <a:r>
              <a:rPr lang="en-GB" sz="1000" dirty="0">
                <a:solidFill>
                  <a:srgbClr val="83786E"/>
                </a:solidFill>
                <a:effectLst/>
              </a:rPr>
              <a:t>*/</a:t>
            </a:r>
            <a:br>
              <a:rPr lang="en-GB" sz="1000" dirty="0">
                <a:solidFill>
                  <a:srgbClr val="83786E"/>
                </a:solidFill>
                <a:effectLst/>
              </a:rPr>
            </a:br>
            <a:r>
              <a:rPr lang="en-GB" sz="1000" dirty="0">
                <a:solidFill>
                  <a:srgbClr val="9D0006"/>
                </a:solidFill>
                <a:effectLst/>
              </a:rPr>
              <a:t>public void 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runShop</a:t>
            </a:r>
            <a:r>
              <a:rPr lang="en-GB" sz="1000" dirty="0"/>
              <a:t>(</a:t>
            </a:r>
            <a:r>
              <a:rPr lang="en-GB" sz="1000" dirty="0">
                <a:solidFill>
                  <a:srgbClr val="B57614"/>
                </a:solidFill>
                <a:effectLst/>
              </a:rPr>
              <a:t>String 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petToSell</a:t>
            </a:r>
            <a:r>
              <a:rPr lang="en-GB" sz="1000" dirty="0">
                <a:solidFill>
                  <a:srgbClr val="3C3836"/>
                </a:solidFill>
                <a:effectLst/>
              </a:rPr>
              <a:t>, </a:t>
            </a:r>
            <a:r>
              <a:rPr lang="en-GB" sz="1000" dirty="0">
                <a:solidFill>
                  <a:srgbClr val="9D0006"/>
                </a:solidFill>
                <a:effectLst/>
              </a:rPr>
              <a:t>boolean 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sellPet</a:t>
            </a:r>
            <a:r>
              <a:rPr lang="en-GB" sz="1000" dirty="0">
                <a:solidFill>
                  <a:srgbClr val="3C3836"/>
                </a:solidFill>
                <a:effectLst/>
              </a:rPr>
              <a:t>, </a:t>
            </a:r>
            <a:r>
              <a:rPr lang="en-GB" sz="1000" dirty="0">
                <a:solidFill>
                  <a:srgbClr val="9D0006"/>
                </a:solidFill>
                <a:effectLst/>
              </a:rPr>
              <a:t>boolean 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exercisePets</a:t>
            </a:r>
            <a:r>
              <a:rPr lang="en-GB" sz="1000" dirty="0">
                <a:solidFill>
                  <a:srgbClr val="3C3836"/>
                </a:solidFill>
                <a:effectLst/>
              </a:rPr>
              <a:t>, </a:t>
            </a:r>
            <a:r>
              <a:rPr lang="en-GB" sz="1000" dirty="0">
                <a:solidFill>
                  <a:srgbClr val="9D0006"/>
                </a:solidFill>
                <a:effectLst/>
              </a:rPr>
              <a:t>boolean 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stockAPet</a:t>
            </a:r>
            <a:r>
              <a:rPr lang="en-GB" sz="1000" dirty="0">
                <a:solidFill>
                  <a:srgbClr val="3C3836"/>
                </a:solidFill>
                <a:effectLst/>
              </a:rPr>
              <a:t>, </a:t>
            </a:r>
            <a:r>
              <a:rPr lang="en-GB" sz="1000" dirty="0">
                <a:solidFill>
                  <a:srgbClr val="B57614"/>
                </a:solidFill>
                <a:effectLst/>
              </a:rPr>
              <a:t>String 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petToStock</a:t>
            </a:r>
            <a:r>
              <a:rPr lang="en-GB" sz="1000" dirty="0">
                <a:solidFill>
                  <a:srgbClr val="3C3836"/>
                </a:solidFill>
                <a:effectLst/>
              </a:rPr>
              <a:t>, </a:t>
            </a:r>
            <a:r>
              <a:rPr lang="en-GB" sz="1000" dirty="0">
                <a:solidFill>
                  <a:srgbClr val="9D0006"/>
                </a:solidFill>
                <a:effectLst/>
              </a:rPr>
              <a:t>boolean 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goOnHoliday</a:t>
            </a:r>
            <a:r>
              <a:rPr lang="en-GB" sz="1000" dirty="0"/>
              <a:t>) </a:t>
            </a:r>
            <a:r>
              <a:rPr lang="en-GB" sz="1000" dirty="0">
                <a:solidFill>
                  <a:srgbClr val="31008C"/>
                </a:solidFill>
                <a:effectLst/>
              </a:rPr>
              <a:t>{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217140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1790976-F421-3A6D-6B37-20CF956C4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542691"/>
              </p:ext>
            </p:extLst>
          </p:nvPr>
        </p:nvGraphicFramePr>
        <p:xfrm>
          <a:off x="767408" y="692696"/>
          <a:ext cx="10441161" cy="5801588"/>
        </p:xfrm>
        <a:graphic>
          <a:graphicData uri="http://schemas.openxmlformats.org/drawingml/2006/table">
            <a:tbl>
              <a:tblPr/>
              <a:tblGrid>
                <a:gridCol w="3480387">
                  <a:extLst>
                    <a:ext uri="{9D8B030D-6E8A-4147-A177-3AD203B41FA5}">
                      <a16:colId xmlns:a16="http://schemas.microsoft.com/office/drawing/2014/main" val="3119355556"/>
                    </a:ext>
                  </a:extLst>
                </a:gridCol>
                <a:gridCol w="1848205">
                  <a:extLst>
                    <a:ext uri="{9D8B030D-6E8A-4147-A177-3AD203B41FA5}">
                      <a16:colId xmlns:a16="http://schemas.microsoft.com/office/drawing/2014/main" val="4136003942"/>
                    </a:ext>
                  </a:extLst>
                </a:gridCol>
                <a:gridCol w="5112569">
                  <a:extLst>
                    <a:ext uri="{9D8B030D-6E8A-4147-A177-3AD203B41FA5}">
                      <a16:colId xmlns:a16="http://schemas.microsoft.com/office/drawing/2014/main" val="2441846581"/>
                    </a:ext>
                  </a:extLst>
                </a:gridCol>
              </a:tblGrid>
              <a:tr h="177949">
                <a:tc>
                  <a:txBody>
                    <a:bodyPr/>
                    <a:lstStyle/>
                    <a:p>
                      <a:pPr fontAlgn="t" latinLnBrk="0"/>
                      <a:r>
                        <a:rPr lang="en-GB" sz="1000" b="1">
                          <a:solidFill>
                            <a:srgbClr val="373737"/>
                          </a:solidFill>
                          <a:effectLst/>
                        </a:rPr>
                        <a:t>Category</a:t>
                      </a: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 latinLnBrk="0"/>
                      <a:r>
                        <a:rPr lang="en-GB" sz="1000" b="1">
                          <a:solidFill>
                            <a:srgbClr val="373737"/>
                          </a:solidFill>
                          <a:effectLst/>
                        </a:rPr>
                        <a:t>Good or Evil?</a:t>
                      </a: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 latinLnBrk="0"/>
                      <a:r>
                        <a:rPr lang="en-GB" sz="1000" b="1">
                          <a:solidFill>
                            <a:srgbClr val="373737"/>
                          </a:solidFill>
                          <a:effectLst/>
                        </a:rPr>
                        <a:t>Why?</a:t>
                      </a: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31980"/>
                  </a:ext>
                </a:extLst>
              </a:tr>
              <a:tr h="896288">
                <a:tc>
                  <a:txBody>
                    <a:bodyPr/>
                    <a:lstStyle/>
                    <a:p>
                      <a:pPr fontAlgn="t" latinLnBrk="0"/>
                      <a:r>
                        <a:rPr lang="en-GB" sz="1000" dirty="0">
                          <a:effectLst/>
                        </a:rPr>
                        <a:t>Explaining complicated code (“what” or “how”)</a:t>
                      </a: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CEB"/>
                    </a:solidFill>
                  </a:tcPr>
                </a:tc>
                <a:tc>
                  <a:txBody>
                    <a:bodyPr/>
                    <a:lstStyle/>
                    <a:p>
                      <a:pPr fontAlgn="t" latinLnBrk="0"/>
                      <a:r>
                        <a:rPr lang="en-GB" sz="1000" dirty="0">
                          <a:effectLst/>
                          <a:highlight>
                            <a:srgbClr val="FF0000"/>
                          </a:highlight>
                        </a:rPr>
                        <a:t>95% Evil</a:t>
                      </a:r>
                      <a:br>
                        <a:rPr lang="en-GB" sz="1000" dirty="0">
                          <a:effectLst/>
                        </a:rPr>
                      </a:br>
                      <a:endParaRPr lang="en-GB" sz="1000" dirty="0">
                        <a:effectLst/>
                      </a:endParaRP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CEB"/>
                    </a:solidFill>
                  </a:tcPr>
                </a:tc>
                <a:tc>
                  <a:txBody>
                    <a:bodyPr/>
                    <a:lstStyle/>
                    <a:p>
                      <a:pPr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effectLst/>
                        </a:rPr>
                        <a:t>Typically indicative of code that should be rewritten, obviating the need for such comments.</a:t>
                      </a:r>
                    </a:p>
                    <a:p>
                      <a:pPr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effectLst/>
                        </a:rPr>
                        <a:t>Clutters the code unnecessarily.</a:t>
                      </a:r>
                    </a:p>
                    <a:p>
                      <a:pPr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effectLst/>
                        </a:rPr>
                        <a:t>Increases maintenance costs.</a:t>
                      </a:r>
                    </a:p>
                    <a:p>
                      <a:pPr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effectLst/>
                        </a:rPr>
                        <a:t>Becomes inaccurate and worse, misleading, over time.</a:t>
                      </a: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761468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fontAlgn="t" latinLnBrk="0"/>
                      <a:r>
                        <a:rPr lang="en-GB" sz="1000">
                          <a:effectLst/>
                        </a:rPr>
                        <a:t>Repeating the code in different words</a:t>
                      </a: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 latinLnBrk="0"/>
                      <a:r>
                        <a:rPr lang="en-GB" sz="1000" dirty="0">
                          <a:effectLst/>
                          <a:highlight>
                            <a:srgbClr val="FF0000"/>
                          </a:highlight>
                        </a:rPr>
                        <a:t>100% Evil</a:t>
                      </a:r>
                      <a:br>
                        <a:rPr lang="en-GB" sz="1000" dirty="0">
                          <a:effectLst/>
                        </a:rPr>
                      </a:br>
                      <a:endParaRPr lang="en-GB" sz="1000" dirty="0">
                        <a:effectLst/>
                      </a:endParaRP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effectLst/>
                        </a:rPr>
                        <a:t>Adds no value to the reader.</a:t>
                      </a:r>
                    </a:p>
                    <a:p>
                      <a:pPr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effectLst/>
                        </a:rPr>
                        <a:t>Violates DRY (Don’t Repeat Yourself).</a:t>
                      </a:r>
                    </a:p>
                    <a:p>
                      <a:pPr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effectLst/>
                        </a:rPr>
                        <a:t>Clutters the code unnecessarily.</a:t>
                      </a:r>
                    </a:p>
                    <a:p>
                      <a:pPr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effectLst/>
                        </a:rPr>
                        <a:t>Increases maintenance costs.</a:t>
                      </a:r>
                    </a:p>
                    <a:p>
                      <a:pPr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effectLst/>
                        </a:rPr>
                        <a:t>Becomes inaccurate and worse, misleading, over time.</a:t>
                      </a: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41582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fontAlgn="t" latinLnBrk="0"/>
                      <a:r>
                        <a:rPr lang="en-GB" sz="1000">
                          <a:effectLst/>
                        </a:rPr>
                        <a:t>Markers (e.g. “to do” tags)</a:t>
                      </a: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CEB"/>
                    </a:solidFill>
                  </a:tcPr>
                </a:tc>
                <a:tc>
                  <a:txBody>
                    <a:bodyPr/>
                    <a:lstStyle/>
                    <a:p>
                      <a:pPr fontAlgn="t" latinLnBrk="0"/>
                      <a:r>
                        <a:rPr lang="en-GB" sz="1000" dirty="0">
                          <a:effectLst/>
                          <a:highlight>
                            <a:srgbClr val="FFFF00"/>
                          </a:highlight>
                        </a:rPr>
                        <a:t>25% Evil</a:t>
                      </a:r>
                      <a:br>
                        <a:rPr lang="en-GB" sz="1000" dirty="0">
                          <a:effectLst/>
                        </a:rPr>
                      </a:br>
                      <a:endParaRPr lang="en-GB" sz="1000" dirty="0">
                        <a:effectLst/>
                      </a:endParaRP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CEB"/>
                    </a:solidFill>
                  </a:tcPr>
                </a:tc>
                <a:tc>
                  <a:txBody>
                    <a:bodyPr/>
                    <a:lstStyle/>
                    <a:p>
                      <a:pPr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en-GB" sz="1000">
                          <a:effectLst/>
                        </a:rPr>
                        <a:t>When used consistently allows easy searching of unfinished items required for release.</a:t>
                      </a:r>
                    </a:p>
                    <a:p>
                      <a:pPr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en-GB" sz="1000">
                          <a:effectLst/>
                        </a:rPr>
                        <a:t>Make sure that those associated with items required for release are removed before release; OK to keep others around.</a:t>
                      </a: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459348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fontAlgn="t" latinLnBrk="0"/>
                      <a:r>
                        <a:rPr lang="en-GB" sz="1000">
                          <a:effectLst/>
                        </a:rPr>
                        <a:t>Explaining code rationale (the”why” of the code)</a:t>
                      </a: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 latinLnBrk="0"/>
                      <a:r>
                        <a:rPr lang="en-GB" sz="1000" dirty="0">
                          <a:effectLst/>
                          <a:highlight>
                            <a:srgbClr val="00FF00"/>
                          </a:highlight>
                        </a:rPr>
                        <a:t>0% Evil</a:t>
                      </a:r>
                      <a:br>
                        <a:rPr lang="en-GB" sz="1000" dirty="0">
                          <a:effectLst/>
                        </a:rPr>
                      </a:br>
                      <a:endParaRPr lang="en-GB" sz="1000" dirty="0">
                        <a:effectLst/>
                      </a:endParaRP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en-GB" sz="1000">
                          <a:effectLst/>
                        </a:rPr>
                        <a:t>Summary or intent comments help show the bigger picture.</a:t>
                      </a:r>
                    </a:p>
                    <a:p>
                      <a:pPr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en-GB" sz="1000">
                          <a:effectLst/>
                        </a:rPr>
                        <a:t>Use to explain why choices were made or how broken conventions are necessary for performance or compatibility, etc.</a:t>
                      </a: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92835"/>
                  </a:ext>
                </a:extLst>
              </a:tr>
              <a:tr h="620519">
                <a:tc>
                  <a:txBody>
                    <a:bodyPr/>
                    <a:lstStyle/>
                    <a:p>
                      <a:pPr fontAlgn="t" latinLnBrk="0"/>
                      <a:r>
                        <a:rPr lang="en-GB" sz="1000">
                          <a:effectLst/>
                        </a:rPr>
                        <a:t>Resource inclusion</a:t>
                      </a: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CEB"/>
                    </a:solidFill>
                  </a:tcPr>
                </a:tc>
                <a:tc>
                  <a:txBody>
                    <a:bodyPr/>
                    <a:lstStyle/>
                    <a:p>
                      <a:pPr fontAlgn="t" latinLnBrk="0"/>
                      <a:r>
                        <a:rPr lang="en-GB" sz="1000" dirty="0">
                          <a:effectLst/>
                          <a:highlight>
                            <a:srgbClr val="00FF00"/>
                          </a:highlight>
                        </a:rPr>
                        <a:t>0% Evil</a:t>
                      </a:r>
                      <a:br>
                        <a:rPr lang="en-GB" sz="1000" dirty="0">
                          <a:effectLst/>
                        </a:rPr>
                      </a:br>
                      <a:endParaRPr lang="en-GB" sz="1000" dirty="0">
                        <a:effectLst/>
                      </a:endParaRP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CEB"/>
                    </a:solidFill>
                  </a:tcPr>
                </a:tc>
                <a:tc>
                  <a:txBody>
                    <a:bodyPr/>
                    <a:lstStyle/>
                    <a:p>
                      <a:pPr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en-GB" sz="1000">
                          <a:effectLst/>
                        </a:rPr>
                        <a:t>Describe particulars that cannot be expressed by code, including references, legal notices, provenance, etc.</a:t>
                      </a: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980108"/>
                  </a:ext>
                </a:extLst>
              </a:tr>
              <a:tr h="603617">
                <a:tc>
                  <a:txBody>
                    <a:bodyPr/>
                    <a:lstStyle/>
                    <a:p>
                      <a:pPr fontAlgn="t" latinLnBrk="0"/>
                      <a:r>
                        <a:rPr lang="en-GB" sz="1000">
                          <a:effectLst/>
                        </a:rPr>
                        <a:t>Witticisms (self-indulgent comments)</a:t>
                      </a: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 latinLnBrk="0"/>
                      <a:r>
                        <a:rPr lang="en-GB" sz="1000" dirty="0">
                          <a:effectLst/>
                          <a:highlight>
                            <a:srgbClr val="FF0000"/>
                          </a:highlight>
                        </a:rPr>
                        <a:t>75% Evil</a:t>
                      </a:r>
                      <a:br>
                        <a:rPr lang="en-GB" sz="1000" dirty="0">
                          <a:effectLst/>
                        </a:rPr>
                      </a:br>
                      <a:endParaRPr lang="en-GB" sz="1000" dirty="0">
                        <a:effectLst/>
                      </a:endParaRP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en-GB" sz="1000">
                          <a:effectLst/>
                        </a:rPr>
                        <a:t>Cute at the moment you write it but chances are even you (let alone a colleague) would not understand it a week later.</a:t>
                      </a:r>
                    </a:p>
                    <a:p>
                      <a:pPr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en-GB" sz="1000">
                          <a:effectLst/>
                        </a:rPr>
                        <a:t>Sometimes, though, it is fun to have a chuckle when you read some code.</a:t>
                      </a: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345884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fontAlgn="t" latinLnBrk="0"/>
                      <a:r>
                        <a:rPr lang="en-GB" sz="1000">
                          <a:effectLst/>
                        </a:rPr>
                        <a:t>API doc-comments</a:t>
                      </a: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CEB"/>
                    </a:solidFill>
                  </a:tcPr>
                </a:tc>
                <a:tc>
                  <a:txBody>
                    <a:bodyPr/>
                    <a:lstStyle/>
                    <a:p>
                      <a:pPr fontAlgn="t" latinLnBrk="0"/>
                      <a:r>
                        <a:rPr lang="en-GB" sz="1000" dirty="0">
                          <a:effectLst/>
                          <a:highlight>
                            <a:srgbClr val="FFFF00"/>
                          </a:highlight>
                        </a:rPr>
                        <a:t>25% Evil</a:t>
                      </a:r>
                      <a:br>
                        <a:rPr lang="en-GB" sz="1000" dirty="0">
                          <a:effectLst/>
                        </a:rPr>
                      </a:br>
                      <a:endParaRPr lang="en-GB" sz="1000" dirty="0">
                        <a:effectLst/>
                      </a:endParaRP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CEB"/>
                    </a:solidFill>
                  </a:tcPr>
                </a:tc>
                <a:tc>
                  <a:txBody>
                    <a:bodyPr/>
                    <a:lstStyle/>
                    <a:p>
                      <a:pPr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en-GB" sz="1000">
                          <a:effectLst/>
                        </a:rPr>
                        <a:t>Good when well-written; providing useful information.</a:t>
                      </a:r>
                    </a:p>
                    <a:p>
                      <a:pPr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en-GB" sz="1000">
                          <a:effectLst/>
                        </a:rPr>
                        <a:t>Not so good when providing no useful information.</a:t>
                      </a: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943086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fontAlgn="t" latinLnBrk="0"/>
                      <a:r>
                        <a:rPr lang="en-GB" sz="1000">
                          <a:effectLst/>
                        </a:rPr>
                        <a:t>Commented-out code</a:t>
                      </a: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 latinLnBrk="0"/>
                      <a:r>
                        <a:rPr lang="en-GB" sz="1000" dirty="0">
                          <a:effectLst/>
                          <a:highlight>
                            <a:srgbClr val="FF0000"/>
                          </a:highlight>
                        </a:rPr>
                        <a:t>100% Evil</a:t>
                      </a:r>
                      <a:br>
                        <a:rPr lang="en-GB" sz="1000" dirty="0">
                          <a:effectLst/>
                        </a:rPr>
                      </a:br>
                      <a:endParaRPr lang="en-GB" sz="1000" dirty="0">
                        <a:effectLst/>
                      </a:endParaRP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en-GB" sz="1000">
                          <a:effectLst/>
                        </a:rPr>
                        <a:t>Useful in the heat of coding for debugging or experimentation, but should be used as a temporary measure only.</a:t>
                      </a: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863724"/>
                  </a:ext>
                </a:extLst>
              </a:tr>
              <a:tr h="472996">
                <a:tc>
                  <a:txBody>
                    <a:bodyPr/>
                    <a:lstStyle/>
                    <a:p>
                      <a:pPr fontAlgn="t" latinLnBrk="0"/>
                      <a:r>
                        <a:rPr lang="en-GB" sz="1000">
                          <a:effectLst/>
                        </a:rPr>
                        <a:t>Syntax Extension</a:t>
                      </a: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CEB"/>
                    </a:solidFill>
                  </a:tcPr>
                </a:tc>
                <a:tc>
                  <a:txBody>
                    <a:bodyPr/>
                    <a:lstStyle/>
                    <a:p>
                      <a:pPr fontAlgn="t" latinLnBrk="0"/>
                      <a:r>
                        <a:rPr lang="en-GB" sz="1000" dirty="0">
                          <a:effectLst/>
                          <a:highlight>
                            <a:srgbClr val="FFD579"/>
                          </a:highlight>
                        </a:rPr>
                        <a:t>50% Evil</a:t>
                      </a:r>
                      <a:br>
                        <a:rPr lang="en-GB" sz="1000" dirty="0">
                          <a:effectLst/>
                        </a:rPr>
                      </a:br>
                      <a:endParaRPr lang="en-GB" sz="1000" dirty="0">
                        <a:effectLst/>
                      </a:endParaRP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CEB"/>
                    </a:solidFill>
                  </a:tcPr>
                </a:tc>
                <a:tc>
                  <a:txBody>
                    <a:bodyPr/>
                    <a:lstStyle/>
                    <a:p>
                      <a:pPr fontAlgn="t" latinLnBrk="0">
                        <a:buFont typeface="Arial" panose="020B0604020202020204" pitchFamily="34" charset="0"/>
                        <a:buChar char="•"/>
                      </a:pPr>
                      <a:r>
                        <a:rPr lang="en-GB" sz="1000" dirty="0">
                          <a:effectLst/>
                        </a:rPr>
                        <a:t>Typically frowned upon but necessary on occasion for backwards compatibility</a:t>
                      </a:r>
                    </a:p>
                  </a:txBody>
                  <a:tcPr marL="31432" marR="31432" marT="15716" marB="15716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61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5379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B2FB-9E1B-AF63-3132-F2DB24E0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– first thing someone sees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5C2-2FE2-D5AC-AB4F-0129D404B7C7}"/>
              </a:ext>
            </a:extLst>
          </p:cNvPr>
          <p:cNvSpPr txBox="1"/>
          <p:nvPr/>
        </p:nvSpPr>
        <p:spPr>
          <a:xfrm>
            <a:off x="1468877" y="16731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18E71-3CE9-35F9-8F28-635C45427CEF}"/>
              </a:ext>
            </a:extLst>
          </p:cNvPr>
          <p:cNvSpPr txBox="1"/>
          <p:nvPr/>
        </p:nvSpPr>
        <p:spPr>
          <a:xfrm>
            <a:off x="6456040" y="1569819"/>
            <a:ext cx="4824536" cy="307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lvl="0">
              <a:spcAft>
                <a:spcPts val="500"/>
              </a:spcAft>
              <a:buSzPts val="1000"/>
              <a:tabLst>
                <a:tab pos="457200" algn="l"/>
              </a:tabLst>
            </a:pPr>
            <a:r>
              <a:rPr lang="en-GB" sz="1400" dirty="0">
                <a:solidFill>
                  <a:srgbClr val="FFFF00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Use white space and blank lines strategically</a:t>
            </a:r>
            <a:endParaRPr lang="en-GB" sz="1400" dirty="0">
              <a:solidFill>
                <a:srgbClr val="FFFF00"/>
              </a:solidFill>
              <a:effectLst/>
              <a:highlight>
                <a:srgbClr val="FF85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F5349-5571-5374-560F-409C0F4E8937}"/>
              </a:ext>
            </a:extLst>
          </p:cNvPr>
          <p:cNvSpPr txBox="1"/>
          <p:nvPr/>
        </p:nvSpPr>
        <p:spPr>
          <a:xfrm>
            <a:off x="458935" y="1903591"/>
            <a:ext cx="5862502" cy="67710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GB" sz="140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Big projects do NOT imply big files (Smaller is better)</a:t>
            </a:r>
            <a:endParaRPr lang="en-GB" sz="1400" dirty="0">
              <a:solidFill>
                <a:srgbClr val="212529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GB" sz="140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Most files should be 200 lines or less with a max file size of 500 lines</a:t>
            </a:r>
            <a:endParaRPr lang="en-GB" sz="1400" dirty="0">
              <a:solidFill>
                <a:srgbClr val="21252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CABD8-CF76-8922-89FC-332CC8368988}"/>
              </a:ext>
            </a:extLst>
          </p:cNvPr>
          <p:cNvSpPr txBox="1"/>
          <p:nvPr/>
        </p:nvSpPr>
        <p:spPr>
          <a:xfrm>
            <a:off x="635161" y="2811133"/>
            <a:ext cx="10645415" cy="13080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GB" sz="120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blank lines to separate topics or processes in code. Things that are related to each other should be closed to each other</a:t>
            </a:r>
            <a:endParaRPr lang="en-GB" sz="1200" dirty="0">
              <a:solidFill>
                <a:srgbClr val="212529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GB" sz="120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Separate variable declaration from functional code in a method</a:t>
            </a:r>
            <a:endParaRPr lang="en-GB" sz="1200" dirty="0">
              <a:solidFill>
                <a:srgbClr val="212529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GB" sz="120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Separate with blank lines parts of processes in a function</a:t>
            </a:r>
            <a:endParaRPr lang="en-GB" sz="1200" dirty="0">
              <a:solidFill>
                <a:srgbClr val="21252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If a group of variables are related to same topic group them together but separate them from others that are used for a separate topic or process</a:t>
            </a:r>
            <a:r>
              <a:rPr lang="en-GB" dirty="0">
                <a:effectLst/>
              </a:rPr>
              <a:t> 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A2E269-F383-5783-7B64-97D2D734F743}"/>
              </a:ext>
            </a:extLst>
          </p:cNvPr>
          <p:cNvSpPr txBox="1"/>
          <p:nvPr/>
        </p:nvSpPr>
        <p:spPr>
          <a:xfrm>
            <a:off x="339633" y="4378958"/>
            <a:ext cx="3694451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9D0006"/>
                </a:solidFill>
                <a:effectLst/>
              </a:rPr>
              <a:t>private boolean 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isPalindrome</a:t>
            </a:r>
            <a:r>
              <a:rPr lang="en-GB" sz="1000" dirty="0"/>
              <a:t>(</a:t>
            </a:r>
            <a:r>
              <a:rPr lang="en-GB" sz="1000" dirty="0" err="1">
                <a:solidFill>
                  <a:srgbClr val="B57614"/>
                </a:solidFill>
                <a:effectLst/>
              </a:rPr>
              <a:t>BigInteger</a:t>
            </a:r>
            <a:r>
              <a:rPr lang="en-GB" sz="1000" dirty="0">
                <a:solidFill>
                  <a:srgbClr val="B57614"/>
                </a:solidFill>
                <a:effectLst/>
              </a:rPr>
              <a:t> 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num</a:t>
            </a:r>
            <a:r>
              <a:rPr lang="en-GB" sz="1000" dirty="0"/>
              <a:t>) </a:t>
            </a:r>
            <a:r>
              <a:rPr lang="en-GB" sz="1000" dirty="0">
                <a:solidFill>
                  <a:srgbClr val="31008C"/>
                </a:solidFill>
                <a:effectLst/>
              </a:rPr>
              <a:t>{</a:t>
            </a:r>
            <a:br>
              <a:rPr lang="en-GB" sz="1000" dirty="0">
                <a:solidFill>
                  <a:srgbClr val="31008C"/>
                </a:solidFill>
                <a:effectLst/>
              </a:rPr>
            </a:br>
            <a:r>
              <a:rPr lang="en-GB" sz="1000" dirty="0">
                <a:solidFill>
                  <a:srgbClr val="31008C"/>
                </a:solidFill>
                <a:effectLst/>
              </a:rPr>
              <a:t>    </a:t>
            </a:r>
            <a:r>
              <a:rPr lang="en-GB" sz="1000" dirty="0">
                <a:solidFill>
                  <a:srgbClr val="B57614"/>
                </a:solidFill>
                <a:effectLst/>
              </a:rPr>
              <a:t>String </a:t>
            </a:r>
            <a:r>
              <a:rPr lang="en-GB" sz="1000" dirty="0">
                <a:solidFill>
                  <a:srgbClr val="076678"/>
                </a:solidFill>
                <a:effectLst/>
              </a:rPr>
              <a:t>digits </a:t>
            </a:r>
            <a:r>
              <a:rPr lang="en-GB" sz="1000" dirty="0">
                <a:solidFill>
                  <a:srgbClr val="3C3836"/>
                </a:solidFill>
                <a:effectLst/>
              </a:rPr>
              <a:t>= 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num</a:t>
            </a:r>
            <a:r>
              <a:rPr lang="en-GB" sz="1000" dirty="0" err="1">
                <a:solidFill>
                  <a:srgbClr val="3C3836"/>
                </a:solidFill>
                <a:effectLst/>
              </a:rPr>
              <a:t>.</a:t>
            </a:r>
            <a:r>
              <a:rPr lang="en-GB" sz="1000" dirty="0" err="1"/>
              <a:t>toString</a:t>
            </a:r>
            <a:r>
              <a:rPr lang="en-GB" sz="1000" dirty="0"/>
              <a:t>()</a:t>
            </a:r>
            <a:r>
              <a:rPr lang="en-GB" sz="1000" dirty="0">
                <a:solidFill>
                  <a:srgbClr val="3C3836"/>
                </a:solidFill>
                <a:effectLst/>
              </a:rPr>
              <a:t>;</a:t>
            </a:r>
            <a:br>
              <a:rPr lang="en-GB" sz="1000" dirty="0">
                <a:solidFill>
                  <a:srgbClr val="3C3836"/>
                </a:solidFill>
                <a:effectLst/>
              </a:rPr>
            </a:br>
            <a:r>
              <a:rPr lang="en-GB" sz="1000" dirty="0">
                <a:solidFill>
                  <a:srgbClr val="3C3836"/>
                </a:solidFill>
                <a:effectLst/>
              </a:rPr>
              <a:t>    </a:t>
            </a:r>
            <a:r>
              <a:rPr lang="en-GB" sz="1000" dirty="0">
                <a:solidFill>
                  <a:srgbClr val="9D0006"/>
                </a:solidFill>
                <a:effectLst/>
              </a:rPr>
              <a:t>int 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lastIndex</a:t>
            </a:r>
            <a:r>
              <a:rPr lang="en-GB" sz="1000" dirty="0">
                <a:solidFill>
                  <a:srgbClr val="076678"/>
                </a:solidFill>
                <a:effectLst/>
              </a:rPr>
              <a:t> </a:t>
            </a:r>
            <a:r>
              <a:rPr lang="en-GB" sz="1000" dirty="0">
                <a:solidFill>
                  <a:srgbClr val="3C3836"/>
                </a:solidFill>
                <a:effectLst/>
              </a:rPr>
              <a:t>= 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digits</a:t>
            </a:r>
            <a:r>
              <a:rPr lang="en-GB" sz="1000" dirty="0" err="1">
                <a:solidFill>
                  <a:srgbClr val="3C3836"/>
                </a:solidFill>
                <a:effectLst/>
              </a:rPr>
              <a:t>.</a:t>
            </a:r>
            <a:r>
              <a:rPr lang="en-GB" sz="1000" dirty="0" err="1"/>
              <a:t>length</a:t>
            </a:r>
            <a:r>
              <a:rPr lang="en-GB" sz="1000" dirty="0"/>
              <a:t>() </a:t>
            </a:r>
            <a:r>
              <a:rPr lang="en-GB" sz="1000" dirty="0">
                <a:solidFill>
                  <a:srgbClr val="3C3836"/>
                </a:solidFill>
                <a:effectLst/>
              </a:rPr>
              <a:t>- </a:t>
            </a:r>
            <a:r>
              <a:rPr lang="en-GB" sz="1000" dirty="0">
                <a:solidFill>
                  <a:srgbClr val="8F3F71"/>
                </a:solidFill>
                <a:effectLst/>
              </a:rPr>
              <a:t>1</a:t>
            </a:r>
            <a:r>
              <a:rPr lang="en-GB" sz="1000" dirty="0">
                <a:solidFill>
                  <a:srgbClr val="3C3836"/>
                </a:solidFill>
                <a:effectLst/>
              </a:rPr>
              <a:t>;</a:t>
            </a:r>
            <a:br>
              <a:rPr lang="en-GB" sz="1000" dirty="0">
                <a:solidFill>
                  <a:srgbClr val="3C3836"/>
                </a:solidFill>
                <a:effectLst/>
              </a:rPr>
            </a:br>
            <a:br>
              <a:rPr lang="en-GB" sz="1000" dirty="0">
                <a:solidFill>
                  <a:srgbClr val="3C3836"/>
                </a:solidFill>
                <a:effectLst/>
              </a:rPr>
            </a:br>
            <a:r>
              <a:rPr lang="en-GB" sz="1000" dirty="0">
                <a:solidFill>
                  <a:srgbClr val="3C3836"/>
                </a:solidFill>
                <a:effectLst/>
              </a:rPr>
              <a:t>    </a:t>
            </a:r>
            <a:r>
              <a:rPr lang="en-GB" sz="1000" dirty="0">
                <a:solidFill>
                  <a:srgbClr val="9D0006"/>
                </a:solidFill>
                <a:effectLst/>
              </a:rPr>
              <a:t>for </a:t>
            </a:r>
            <a:r>
              <a:rPr lang="en-GB" sz="1000" dirty="0"/>
              <a:t>(</a:t>
            </a:r>
            <a:r>
              <a:rPr lang="en-GB" sz="1000" dirty="0">
                <a:solidFill>
                  <a:srgbClr val="9D0006"/>
                </a:solidFill>
                <a:effectLst/>
              </a:rPr>
              <a:t>int 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i</a:t>
            </a:r>
            <a:r>
              <a:rPr lang="en-GB" sz="1000" dirty="0">
                <a:solidFill>
                  <a:srgbClr val="076678"/>
                </a:solidFill>
                <a:effectLst/>
              </a:rPr>
              <a:t> </a:t>
            </a:r>
            <a:r>
              <a:rPr lang="en-GB" sz="1000" dirty="0">
                <a:solidFill>
                  <a:srgbClr val="3C3836"/>
                </a:solidFill>
                <a:effectLst/>
              </a:rPr>
              <a:t>= </a:t>
            </a:r>
            <a:r>
              <a:rPr lang="en-GB" sz="1000" dirty="0">
                <a:solidFill>
                  <a:srgbClr val="8F3F71"/>
                </a:solidFill>
                <a:effectLst/>
              </a:rPr>
              <a:t>0</a:t>
            </a:r>
            <a:r>
              <a:rPr lang="en-GB" sz="1000" dirty="0">
                <a:solidFill>
                  <a:srgbClr val="3C3836"/>
                </a:solidFill>
                <a:effectLst/>
              </a:rPr>
              <a:t>; 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i</a:t>
            </a:r>
            <a:r>
              <a:rPr lang="en-GB" sz="1000" dirty="0">
                <a:solidFill>
                  <a:srgbClr val="076678"/>
                </a:solidFill>
                <a:effectLst/>
              </a:rPr>
              <a:t> </a:t>
            </a:r>
            <a:r>
              <a:rPr lang="en-GB" sz="1000" dirty="0">
                <a:solidFill>
                  <a:srgbClr val="3C3836"/>
                </a:solidFill>
                <a:effectLst/>
              </a:rPr>
              <a:t>&lt; 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digits</a:t>
            </a:r>
            <a:r>
              <a:rPr lang="en-GB" sz="1000" dirty="0" err="1">
                <a:solidFill>
                  <a:srgbClr val="3C3836"/>
                </a:solidFill>
                <a:effectLst/>
              </a:rPr>
              <a:t>.</a:t>
            </a:r>
            <a:r>
              <a:rPr lang="en-GB" sz="1000" dirty="0" err="1"/>
              <a:t>length</a:t>
            </a:r>
            <a:r>
              <a:rPr lang="en-GB" sz="1000" dirty="0"/>
              <a:t>()</a:t>
            </a:r>
            <a:r>
              <a:rPr lang="en-GB" sz="1000" dirty="0">
                <a:solidFill>
                  <a:srgbClr val="3C3836"/>
                </a:solidFill>
                <a:effectLst/>
              </a:rPr>
              <a:t>; 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i</a:t>
            </a:r>
            <a:r>
              <a:rPr lang="en-GB" sz="1000" dirty="0">
                <a:solidFill>
                  <a:srgbClr val="3C3836"/>
                </a:solidFill>
                <a:effectLst/>
              </a:rPr>
              <a:t>++</a:t>
            </a:r>
            <a:r>
              <a:rPr lang="en-GB" sz="1000" dirty="0"/>
              <a:t>) </a:t>
            </a:r>
            <a:r>
              <a:rPr lang="en-GB" sz="1000" dirty="0">
                <a:solidFill>
                  <a:srgbClr val="DBB715"/>
                </a:solidFill>
                <a:effectLst/>
              </a:rPr>
              <a:t>{</a:t>
            </a:r>
            <a:br>
              <a:rPr lang="en-GB" sz="1000" dirty="0">
                <a:solidFill>
                  <a:srgbClr val="DBB715"/>
                </a:solidFill>
                <a:effectLst/>
              </a:rPr>
            </a:br>
            <a:r>
              <a:rPr lang="en-GB" sz="1000" dirty="0">
                <a:solidFill>
                  <a:srgbClr val="DBB715"/>
                </a:solidFill>
                <a:effectLst/>
              </a:rPr>
              <a:t>        </a:t>
            </a:r>
            <a:r>
              <a:rPr lang="en-GB" sz="1000" dirty="0">
                <a:solidFill>
                  <a:srgbClr val="9D0006"/>
                </a:solidFill>
                <a:effectLst/>
              </a:rPr>
              <a:t>if </a:t>
            </a:r>
            <a:r>
              <a:rPr lang="en-GB" sz="1000" dirty="0">
                <a:solidFill>
                  <a:srgbClr val="31008C"/>
                </a:solidFill>
                <a:effectLst/>
              </a:rPr>
              <a:t>(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digits</a:t>
            </a:r>
            <a:r>
              <a:rPr lang="en-GB" sz="1000" dirty="0" err="1">
                <a:solidFill>
                  <a:srgbClr val="3C3836"/>
                </a:solidFill>
                <a:effectLst/>
              </a:rPr>
              <a:t>.</a:t>
            </a:r>
            <a:r>
              <a:rPr lang="en-GB" sz="1000" dirty="0" err="1"/>
              <a:t>charAt</a:t>
            </a:r>
            <a:r>
              <a:rPr lang="en-GB" sz="1000" dirty="0">
                <a:solidFill>
                  <a:srgbClr val="DBB715"/>
                </a:solidFill>
                <a:effectLst/>
              </a:rPr>
              <a:t>(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i</a:t>
            </a:r>
            <a:r>
              <a:rPr lang="en-GB" sz="1000" dirty="0">
                <a:solidFill>
                  <a:srgbClr val="DBB715"/>
                </a:solidFill>
                <a:effectLst/>
              </a:rPr>
              <a:t>) </a:t>
            </a:r>
            <a:r>
              <a:rPr lang="en-GB" sz="1000" dirty="0">
                <a:solidFill>
                  <a:srgbClr val="3C3836"/>
                </a:solidFill>
                <a:effectLst/>
              </a:rPr>
              <a:t>!= 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digits</a:t>
            </a:r>
            <a:r>
              <a:rPr lang="en-GB" sz="1000" dirty="0" err="1">
                <a:solidFill>
                  <a:srgbClr val="3C3836"/>
                </a:solidFill>
                <a:effectLst/>
              </a:rPr>
              <a:t>.</a:t>
            </a:r>
            <a:r>
              <a:rPr lang="en-GB" sz="1000" dirty="0" err="1"/>
              <a:t>charAt</a:t>
            </a:r>
            <a:r>
              <a:rPr lang="en-GB" sz="1000" dirty="0">
                <a:solidFill>
                  <a:srgbClr val="DBB715"/>
                </a:solidFill>
                <a:effectLst/>
              </a:rPr>
              <a:t>(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lastIndex</a:t>
            </a:r>
            <a:r>
              <a:rPr lang="en-GB" sz="1000" dirty="0">
                <a:solidFill>
                  <a:srgbClr val="076678"/>
                </a:solidFill>
                <a:effectLst/>
              </a:rPr>
              <a:t> </a:t>
            </a:r>
            <a:r>
              <a:rPr lang="en-GB" sz="1000" dirty="0">
                <a:solidFill>
                  <a:srgbClr val="3C3836"/>
                </a:solidFill>
                <a:effectLst/>
              </a:rPr>
              <a:t>- </a:t>
            </a:r>
            <a:r>
              <a:rPr lang="en-GB" sz="1000" dirty="0" err="1">
                <a:solidFill>
                  <a:srgbClr val="076678"/>
                </a:solidFill>
                <a:effectLst/>
              </a:rPr>
              <a:t>i</a:t>
            </a:r>
            <a:r>
              <a:rPr lang="en-GB" sz="1000" dirty="0">
                <a:solidFill>
                  <a:srgbClr val="DBB715"/>
                </a:solidFill>
                <a:effectLst/>
              </a:rPr>
              <a:t>)</a:t>
            </a:r>
            <a:r>
              <a:rPr lang="en-GB" sz="1000" dirty="0">
                <a:solidFill>
                  <a:srgbClr val="31008C"/>
                </a:solidFill>
                <a:effectLst/>
              </a:rPr>
              <a:t>)</a:t>
            </a:r>
            <a:br>
              <a:rPr lang="en-GB" sz="1000" dirty="0">
                <a:solidFill>
                  <a:srgbClr val="31008C"/>
                </a:solidFill>
                <a:effectLst/>
              </a:rPr>
            </a:br>
            <a:r>
              <a:rPr lang="en-GB" sz="1000" dirty="0">
                <a:solidFill>
                  <a:srgbClr val="31008C"/>
                </a:solidFill>
                <a:effectLst/>
              </a:rPr>
              <a:t>            </a:t>
            </a:r>
            <a:r>
              <a:rPr lang="en-GB" sz="1000" dirty="0">
                <a:solidFill>
                  <a:srgbClr val="9D0006"/>
                </a:solidFill>
                <a:effectLst/>
              </a:rPr>
              <a:t>return false</a:t>
            </a:r>
            <a:r>
              <a:rPr lang="en-GB" sz="1000" dirty="0">
                <a:solidFill>
                  <a:srgbClr val="3C3836"/>
                </a:solidFill>
                <a:effectLst/>
              </a:rPr>
              <a:t>;</a:t>
            </a:r>
            <a:br>
              <a:rPr lang="en-GB" sz="1000" dirty="0">
                <a:solidFill>
                  <a:srgbClr val="3C3836"/>
                </a:solidFill>
                <a:effectLst/>
              </a:rPr>
            </a:br>
            <a:r>
              <a:rPr lang="en-GB" sz="1000" dirty="0">
                <a:solidFill>
                  <a:srgbClr val="3C3836"/>
                </a:solidFill>
                <a:effectLst/>
              </a:rPr>
              <a:t>    </a:t>
            </a:r>
            <a:r>
              <a:rPr lang="en-GB" sz="1000" dirty="0">
                <a:solidFill>
                  <a:srgbClr val="DBB715"/>
                </a:solidFill>
                <a:effectLst/>
              </a:rPr>
              <a:t>}</a:t>
            </a:r>
            <a:br>
              <a:rPr lang="en-GB" sz="1000" dirty="0">
                <a:solidFill>
                  <a:srgbClr val="DBB715"/>
                </a:solidFill>
                <a:effectLst/>
              </a:rPr>
            </a:br>
            <a:r>
              <a:rPr lang="en-GB" sz="1000" dirty="0">
                <a:solidFill>
                  <a:srgbClr val="DBB715"/>
                </a:solidFill>
                <a:effectLst/>
              </a:rPr>
              <a:t>    </a:t>
            </a:r>
            <a:br>
              <a:rPr lang="en-GB" sz="1000" dirty="0">
                <a:solidFill>
                  <a:srgbClr val="DBB715"/>
                </a:solidFill>
                <a:effectLst/>
              </a:rPr>
            </a:br>
            <a:r>
              <a:rPr lang="en-GB" sz="1000" dirty="0">
                <a:solidFill>
                  <a:srgbClr val="DBB715"/>
                </a:solidFill>
                <a:effectLst/>
              </a:rPr>
              <a:t>    </a:t>
            </a:r>
            <a:r>
              <a:rPr lang="en-GB" sz="1000" dirty="0">
                <a:solidFill>
                  <a:srgbClr val="9D0006"/>
                </a:solidFill>
                <a:effectLst/>
              </a:rPr>
              <a:t>return true</a:t>
            </a:r>
            <a:r>
              <a:rPr lang="en-GB" sz="1000" dirty="0">
                <a:solidFill>
                  <a:srgbClr val="3C3836"/>
                </a:solidFill>
                <a:effectLst/>
              </a:rPr>
              <a:t>;</a:t>
            </a:r>
            <a:br>
              <a:rPr lang="en-GB" sz="1000" dirty="0">
                <a:solidFill>
                  <a:srgbClr val="3C3836"/>
                </a:solidFill>
                <a:effectLst/>
              </a:rPr>
            </a:br>
            <a:r>
              <a:rPr lang="en-GB" sz="1000" dirty="0">
                <a:solidFill>
                  <a:srgbClr val="31008C"/>
                </a:solidFill>
                <a:effectLst/>
              </a:rPr>
              <a:t>}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B9B773-610B-E34E-7941-DB40958F709A}"/>
              </a:ext>
            </a:extLst>
          </p:cNvPr>
          <p:cNvSpPr txBox="1"/>
          <p:nvPr/>
        </p:nvSpPr>
        <p:spPr>
          <a:xfrm>
            <a:off x="4295800" y="4710114"/>
            <a:ext cx="6179868" cy="30777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1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Things that are closely related should be grouped together vertically</a:t>
            </a:r>
          </a:p>
        </p:txBody>
      </p:sp>
    </p:spTree>
    <p:extLst>
      <p:ext uri="{BB962C8B-B14F-4D97-AF65-F5344CB8AC3E}">
        <p14:creationId xmlns:p14="http://schemas.microsoft.com/office/powerpoint/2010/main" val="73994293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B2FB-9E1B-AF63-3132-F2DB24E0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Formatting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5C2-2FE2-D5AC-AB4F-0129D404B7C7}"/>
              </a:ext>
            </a:extLst>
          </p:cNvPr>
          <p:cNvSpPr txBox="1"/>
          <p:nvPr/>
        </p:nvSpPr>
        <p:spPr>
          <a:xfrm>
            <a:off x="1468877" y="16731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06D44-3D79-3628-837F-28A94AF423CD}"/>
              </a:ext>
            </a:extLst>
          </p:cNvPr>
          <p:cNvSpPr txBox="1"/>
          <p:nvPr/>
        </p:nvSpPr>
        <p:spPr>
          <a:xfrm>
            <a:off x="3006066" y="1547300"/>
            <a:ext cx="6179868" cy="480131"/>
          </a:xfrm>
          <a:prstGeom prst="rect">
            <a:avLst/>
          </a:prstGeom>
          <a:solidFill>
            <a:srgbClr val="FF85FF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1400" dirty="0">
                <a:solidFill>
                  <a:schemeClr val="accent6">
                    <a:lumMod val="75000"/>
                  </a:schemeClr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Length of lines of code should be of any length as long as you don't have to scroll right to see (max 100 or 120 characters)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  <a:effectLst/>
              </a:rPr>
              <a:t> 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DAAB2-E7A6-C60B-8A95-1D6644533BD9}"/>
              </a:ext>
            </a:extLst>
          </p:cNvPr>
          <p:cNvSpPr txBox="1"/>
          <p:nvPr/>
        </p:nvSpPr>
        <p:spPr>
          <a:xfrm>
            <a:off x="1561242" y="2344046"/>
            <a:ext cx="501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  <a:highlight>
                  <a:srgbClr val="FFFF00"/>
                </a:highlight>
              </a:rPr>
              <a:t>You should never have to scroll to the right</a:t>
            </a:r>
          </a:p>
        </p:txBody>
      </p:sp>
    </p:spTree>
    <p:extLst>
      <p:ext uri="{BB962C8B-B14F-4D97-AF65-F5344CB8AC3E}">
        <p14:creationId xmlns:p14="http://schemas.microsoft.com/office/powerpoint/2010/main" val="25546977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B2FB-9E1B-AF63-3132-F2DB24E0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– Public methods and private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A455C2-2FE2-D5AC-AB4F-0129D404B7C7}"/>
              </a:ext>
            </a:extLst>
          </p:cNvPr>
          <p:cNvSpPr txBox="1"/>
          <p:nvPr/>
        </p:nvSpPr>
        <p:spPr>
          <a:xfrm>
            <a:off x="1468877" y="16731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925CE-ECBD-0355-0EF4-4043654A2FE1}"/>
              </a:ext>
            </a:extLst>
          </p:cNvPr>
          <p:cNvSpPr txBox="1"/>
          <p:nvPr/>
        </p:nvSpPr>
        <p:spPr>
          <a:xfrm>
            <a:off x="335280" y="1361872"/>
            <a:ext cx="11623936" cy="13619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>
              <a:spcAft>
                <a:spcPts val="500"/>
              </a:spcAft>
              <a:buSzPts val="1000"/>
              <a:tabLst>
                <a:tab pos="457200" algn="l"/>
              </a:tabLst>
            </a:pPr>
            <a:r>
              <a:rPr lang="en-GB" sz="1400" b="1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Classes</a:t>
            </a:r>
            <a:r>
              <a:rPr lang="en-GB" sz="140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 are containers of methods/functions that hide the implementation of the data they manipulate</a:t>
            </a:r>
            <a:endParaRPr lang="en-GB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spcAft>
                <a:spcPts val="500"/>
              </a:spcAft>
              <a:buSzPts val="1000"/>
              <a:tabLst>
                <a:tab pos="457200" algn="l"/>
              </a:tabLst>
            </a:pPr>
            <a:r>
              <a:rPr lang="en-GB" sz="140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Minimize getters and setters in class and try to maximize cohesion</a:t>
            </a:r>
            <a:endParaRPr lang="en-GB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spcAft>
                <a:spcPts val="500"/>
              </a:spcAft>
              <a:buSzPts val="1000"/>
              <a:tabLst>
                <a:tab pos="457200" algn="l"/>
              </a:tabLst>
            </a:pPr>
            <a:r>
              <a:rPr lang="en-GB" sz="140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Don't just expose variables through simple getters, abstract information you want to expose</a:t>
            </a:r>
            <a:endParaRPr lang="en-GB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spcAft>
                <a:spcPts val="500"/>
              </a:spcAft>
              <a:buSzPts val="1000"/>
              <a:tabLst>
                <a:tab pos="457200" algn="l"/>
              </a:tabLst>
            </a:pPr>
            <a:r>
              <a:rPr lang="en-GB" sz="140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Methods operate on data but tell you nothing about how that data is implemented, when they expose data they exposed in the most abstract way</a:t>
            </a:r>
            <a:endParaRPr lang="en-GB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06313-595C-E45C-2710-F7474CB5C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89" y="3392138"/>
            <a:ext cx="2196360" cy="2996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87BB3-C1D1-2451-A132-3027A0722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134" y="3284984"/>
            <a:ext cx="5751140" cy="3131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721143-F490-6FE3-3DAD-4F114BF47FE2}"/>
              </a:ext>
            </a:extLst>
          </p:cNvPr>
          <p:cNvSpPr txBox="1"/>
          <p:nvPr/>
        </p:nvSpPr>
        <p:spPr>
          <a:xfrm>
            <a:off x="623392" y="2915652"/>
            <a:ext cx="391806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7030A0"/>
                </a:solidFill>
              </a:rPr>
              <a:t>Don’t expose the implementation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226C4E-E143-505E-111E-A56BE82B72DD}"/>
              </a:ext>
            </a:extLst>
          </p:cNvPr>
          <p:cNvSpPr txBox="1"/>
          <p:nvPr/>
        </p:nvSpPr>
        <p:spPr>
          <a:xfrm>
            <a:off x="6098921" y="2915652"/>
            <a:ext cx="384592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7030A0"/>
                </a:solidFill>
              </a:rPr>
              <a:t>Derivatives now fit with the 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AC63F2-2197-930E-82F9-84A636BA7223}"/>
              </a:ext>
            </a:extLst>
          </p:cNvPr>
          <p:cNvSpPr txBox="1"/>
          <p:nvPr/>
        </p:nvSpPr>
        <p:spPr>
          <a:xfrm>
            <a:off x="4110931" y="4941168"/>
            <a:ext cx="2132319" cy="9233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Now car driver can drive any derivative of car</a:t>
            </a:r>
          </a:p>
        </p:txBody>
      </p:sp>
    </p:spTree>
    <p:extLst>
      <p:ext uri="{BB962C8B-B14F-4D97-AF65-F5344CB8AC3E}">
        <p14:creationId xmlns:p14="http://schemas.microsoft.com/office/powerpoint/2010/main" val="349561487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DFS" val="k4TfZQJh"/>
  <p:tag name="ARTICULATE_SLIDE_COUNT" val="23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FS">
  <a:themeElements>
    <a:clrScheme name="Custom 33">
      <a:dk1>
        <a:srgbClr val="000000"/>
      </a:dk1>
      <a:lt1>
        <a:sysClr val="window" lastClr="FFFFFF"/>
      </a:lt1>
      <a:dk2>
        <a:srgbClr val="232241"/>
      </a:dk2>
      <a:lt2>
        <a:srgbClr val="C7C8CF"/>
      </a:lt2>
      <a:accent1>
        <a:srgbClr val="FCB116"/>
      </a:accent1>
      <a:accent2>
        <a:srgbClr val="EC6B29"/>
      </a:accent2>
      <a:accent3>
        <a:srgbClr val="9191A0"/>
      </a:accent3>
      <a:accent4>
        <a:srgbClr val="25B680"/>
      </a:accent4>
      <a:accent5>
        <a:srgbClr val="00A5E0"/>
      </a:accent5>
      <a:accent6>
        <a:srgbClr val="5B5A71"/>
      </a:accent6>
      <a:hlink>
        <a:srgbClr val="00A5E0"/>
      </a:hlink>
      <a:folHlink>
        <a:srgbClr val="5B5A71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spcBef>
            <a:spcPts val="1200"/>
          </a:spcBef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iscover Template" id="{ED19F476-CD5F-8C4E-9F8C-C509FFE511F9}" vid="{88A40036-3A69-984C-8C67-1BAF72EFE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82FE1962BF246BB3FD51399502091" ma:contentTypeVersion="4" ma:contentTypeDescription="Create a new document." ma:contentTypeScope="" ma:versionID="a8c673c98f8b2fb74a666da82b1c2089">
  <xsd:schema xmlns:xsd="http://www.w3.org/2001/XMLSchema" xmlns:xs="http://www.w3.org/2001/XMLSchema" xmlns:p="http://schemas.microsoft.com/office/2006/metadata/properties" xmlns:ns2="87a905cf-b897-4a15-b4dd-a8e6e281c28b" xmlns:ns3="846e726d-930d-4acb-bd80-f2077a598691" targetNamespace="http://schemas.microsoft.com/office/2006/metadata/properties" ma:root="true" ma:fieldsID="5fda6c7244f85a62871e6aeadce43f09" ns2:_="" ns3:_="">
    <xsd:import namespace="87a905cf-b897-4a15-b4dd-a8e6e281c28b"/>
    <xsd:import namespace="846e726d-930d-4acb-bd80-f2077a5986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a905cf-b897-4a15-b4dd-a8e6e281c2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6e726d-930d-4acb-bd80-f2077a5986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6e726d-930d-4acb-bd80-f2077a598691">
      <UserInfo>
        <DisplayName>Rohit Rahim</DisplayName>
        <AccountId>76190</AccountId>
        <AccountType/>
      </UserInfo>
      <UserInfo>
        <DisplayName>Leo Zhang</DisplayName>
        <AccountId>76198</AccountId>
        <AccountType/>
      </UserInfo>
      <UserInfo>
        <DisplayName>Ebony Cherry</DisplayName>
        <AccountId>76895</AccountId>
        <AccountType/>
      </UserInfo>
      <UserInfo>
        <DisplayName>Joan Castro</DisplayName>
        <AccountId>76253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E2D35C-61C5-4F1E-A268-B370BE9071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a905cf-b897-4a15-b4dd-a8e6e281c28b"/>
    <ds:schemaRef ds:uri="846e726d-930d-4acb-bd80-f2077a598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26828B-8021-40B0-BE6F-5F8BAA7A8160}">
  <ds:schemaRefs>
    <ds:schemaRef ds:uri="http://schemas.microsoft.com/office/2006/metadata/properties"/>
    <ds:schemaRef ds:uri="http://schemas.microsoft.com/office/infopath/2007/PartnerControls"/>
    <ds:schemaRef ds:uri="846e726d-930d-4acb-bd80-f2077a598691"/>
  </ds:schemaRefs>
</ds:datastoreItem>
</file>

<file path=customXml/itemProps3.xml><?xml version="1.0" encoding="utf-8"?>
<ds:datastoreItem xmlns:ds="http://schemas.openxmlformats.org/officeDocument/2006/customXml" ds:itemID="{07F4FCAA-B58A-4119-AACD-7D2BC6BC45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DFS</Template>
  <TotalTime>5492</TotalTime>
  <Words>1517</Words>
  <Application>Microsoft Macintosh PowerPoint</Application>
  <PresentationFormat>Widescreen</PresentationFormat>
  <Paragraphs>118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Menlo</vt:lpstr>
      <vt:lpstr>Open Sans</vt:lpstr>
      <vt:lpstr>Times New Roman</vt:lpstr>
      <vt:lpstr>DFS</vt:lpstr>
      <vt:lpstr>5 – Clean Code – Form</vt:lpstr>
      <vt:lpstr>Comments</vt:lpstr>
      <vt:lpstr>Comments</vt:lpstr>
      <vt:lpstr>Good Comments</vt:lpstr>
      <vt:lpstr>Bad Comments</vt:lpstr>
      <vt:lpstr>PowerPoint Presentation</vt:lpstr>
      <vt:lpstr>Formatting – first thing someone sees</vt:lpstr>
      <vt:lpstr>Horizontal Formatting</vt:lpstr>
      <vt:lpstr>Classes – Public methods and private variables</vt:lpstr>
      <vt:lpstr>Data Structures – public variables and no methods</vt:lpstr>
      <vt:lpstr>Boundaries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Orange</dc:title>
  <dc:creator>Rupert Waldron</dc:creator>
  <cp:lastModifiedBy>Rupert Waldron</cp:lastModifiedBy>
  <cp:revision>30</cp:revision>
  <dcterms:created xsi:type="dcterms:W3CDTF">2022-08-24T15:23:13Z</dcterms:created>
  <dcterms:modified xsi:type="dcterms:W3CDTF">2022-09-22T19:21:45Z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D6DB954F-EBBA-4914-8ADB-B211F7966D93</vt:lpwstr>
  </property>
  <property fmtid="{D5CDD505-2E9C-101B-9397-08002B2CF9AE}" pid="3" name="ArticulatePath">
    <vt:lpwstr>16X9 Corporate PowerPoint Template Oct 2020_v1</vt:lpwstr>
  </property>
  <property fmtid="{D5CDD505-2E9C-101B-9397-08002B2CF9AE}" pid="4" name="ContentTypeId">
    <vt:lpwstr>0x01010039F82FE1962BF246BB3FD51399502091</vt:lpwstr>
  </property>
</Properties>
</file>